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256" r:id="rId2"/>
    <p:sldId id="324" r:id="rId3"/>
    <p:sldId id="298" r:id="rId4"/>
    <p:sldId id="258" r:id="rId5"/>
    <p:sldId id="306" r:id="rId6"/>
    <p:sldId id="264" r:id="rId7"/>
    <p:sldId id="307" r:id="rId8"/>
    <p:sldId id="308" r:id="rId9"/>
    <p:sldId id="325" r:id="rId10"/>
    <p:sldId id="323" r:id="rId11"/>
  </p:sldIdLst>
  <p:sldSz cx="12192000" cy="6858000"/>
  <p:notesSz cx="6858000" cy="9144000"/>
  <p:custDataLst>
    <p:tags r:id="rId1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58218"/>
    <a:srgbClr val="33A5B1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220" autoAdjust="0"/>
    <p:restoredTop sz="94660" autoAdjust="0"/>
  </p:normalViewPr>
  <p:slideViewPr>
    <p:cSldViewPr snapToGrid="0">
      <p:cViewPr varScale="1">
        <p:scale>
          <a:sx n="85" d="100"/>
          <a:sy n="85" d="100"/>
        </p:scale>
        <p:origin x="-102" y="-177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39" d="100"/>
        <a:sy n="139" d="100"/>
      </p:scale>
      <p:origin x="0" y="0"/>
    </p:cViewPr>
  </p:sorterViewPr>
  <p:notesViewPr>
    <p:cSldViewPr snapToGrid="0">
      <p:cViewPr varScale="1">
        <p:scale>
          <a:sx n="85" d="100"/>
          <a:sy n="85" d="100"/>
        </p:scale>
        <p:origin x="-3822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gs" Target="tags/tag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96566E-A135-47C5-B666-D77ED219465C}" type="datetimeFigureOut">
              <a:rPr lang="zh-CN" altLang="en-US" smtClean="0"/>
              <a:t>2022/11/3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0E1E66-0EA3-46B4-8216-B1B8BE711FF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46580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00BAA7-22A5-49C2-BA97-E6B0C9CFDA3C}" type="datetimeFigureOut">
              <a:rPr lang="zh-CN" altLang="en-US" smtClean="0"/>
              <a:t>2022/11/3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00580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63D9F56C-685E-485A-BF04-BF7465453AF0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63D9F56C-685E-485A-BF04-BF7465453AF0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63D9F56C-685E-485A-BF04-BF7465453AF0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63D9F56C-685E-485A-BF04-BF7465453AF0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63D9F56C-685E-485A-BF04-BF7465453AF0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rgbClr val="F2F2F2">
            <a:alpha val="57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 descr="C:\Users\Lenovo\Downloads\sand-g67d8fd8ec_1280.jp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92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30200" y="4131548"/>
            <a:ext cx="12852400" cy="2927686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  <a:softEdge rad="2032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811779"/>
            <a:ext cx="5498326" cy="3659823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54446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ttps://cdn.wadiz.kr/wwwwadiz/green001/2016/0920/20160920033056031_10319.jpg/wadiz/format/jpg/quality/80/optimize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96" r="5337" b="3826"/>
          <a:stretch/>
        </p:blipFill>
        <p:spPr bwMode="auto">
          <a:xfrm>
            <a:off x="274320" y="1798320"/>
            <a:ext cx="5266264" cy="4686300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57782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5살 케냐 소녀 체루 &quot;물 구할 수 없으면, 악어가 있는 댐으로 가야 해요&quot;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9440" y="211884"/>
            <a:ext cx="5128260" cy="3420602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" y="4201477"/>
            <a:ext cx="3810000" cy="2524125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657829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025" y="1519238"/>
            <a:ext cx="11791950" cy="3819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284118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263" y="1524000"/>
            <a:ext cx="11801475" cy="381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284118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5AC512-946F-491C-A78E-B874D25DDF2C}" type="datetimeFigureOut">
              <a:rPr lang="zh-CN" altLang="en-US" smtClean="0"/>
              <a:t>2022/11/3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963683-69C5-4225-8B2B-0C82CECB940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0" r:id="rId3"/>
    <p:sldLayoutId id="2147483654" r:id="rId4"/>
    <p:sldLayoutId id="2147483656" r:id="rId5"/>
    <p:sldLayoutId id="2147483655" r:id="rId6"/>
    <p:sldLayoutId id="2147483652" r:id="rId7"/>
    <p:sldLayoutId id="2147483653" r:id="rId8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aterpointtt.herokuapp.com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10490214" y="79384"/>
            <a:ext cx="1636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AIB 15</a:t>
            </a:r>
            <a:r>
              <a:rPr lang="ko-KR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남연우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1514192" y="1769499"/>
            <a:ext cx="10184838" cy="1260339"/>
            <a:chOff x="1070530" y="1769500"/>
            <a:chExt cx="10184838" cy="1260339"/>
          </a:xfrm>
        </p:grpSpPr>
        <p:grpSp>
          <p:nvGrpSpPr>
            <p:cNvPr id="3" name="그룹 2"/>
            <p:cNvGrpSpPr/>
            <p:nvPr/>
          </p:nvGrpSpPr>
          <p:grpSpPr>
            <a:xfrm>
              <a:off x="1070530" y="1966075"/>
              <a:ext cx="10184838" cy="1032390"/>
              <a:chOff x="1070530" y="1788434"/>
              <a:chExt cx="10184838" cy="1032390"/>
            </a:xfrm>
          </p:grpSpPr>
          <p:sp>
            <p:nvSpPr>
              <p:cNvPr id="8" name="文本框 7"/>
              <p:cNvSpPr txBox="1"/>
              <p:nvPr/>
            </p:nvSpPr>
            <p:spPr>
              <a:xfrm>
                <a:off x="1070530" y="1788434"/>
                <a:ext cx="10184838" cy="830997"/>
              </a:xfrm>
              <a:prstGeom prst="rect">
                <a:avLst/>
              </a:prstGeom>
              <a:noFill/>
            </p:spPr>
            <p:txBody>
              <a:bodyPr vert="horz" wrap="square" rtlCol="0">
                <a:spAutoFit/>
              </a:bodyPr>
              <a:lstStyle/>
              <a:p>
                <a:pPr algn="ctr"/>
                <a:r>
                  <a:rPr lang="ko-KR" altLang="en-US" sz="48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ea"/>
                    <a:ea typeface="+mj-ea"/>
                  </a:rPr>
                  <a:t>탄자니아</a:t>
                </a:r>
                <a:r>
                  <a:rPr lang="ko-KR" altLang="en-US" sz="4800" dirty="0" smtClean="0">
                    <a:solidFill>
                      <a:srgbClr val="00B050"/>
                    </a:solidFill>
                    <a:latin typeface="+mj-ea"/>
                    <a:ea typeface="+mj-ea"/>
                  </a:rPr>
                  <a:t> </a:t>
                </a:r>
                <a:r>
                  <a:rPr lang="ko-KR" altLang="en-US" sz="4800" dirty="0" smtClean="0">
                    <a:solidFill>
                      <a:srgbClr val="0070C0"/>
                    </a:solidFill>
                    <a:latin typeface="+mj-ea"/>
                    <a:ea typeface="+mj-ea"/>
                  </a:rPr>
                  <a:t>수자원</a:t>
                </a:r>
                <a:r>
                  <a:rPr lang="ko-KR" altLang="en-US" sz="4800" dirty="0" smtClean="0">
                    <a:solidFill>
                      <a:srgbClr val="00B050"/>
                    </a:solidFill>
                    <a:latin typeface="+mj-ea"/>
                    <a:ea typeface="+mj-ea"/>
                  </a:rPr>
                  <a:t> </a:t>
                </a:r>
                <a:r>
                  <a:rPr lang="ko-KR" altLang="en-US" sz="48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ea"/>
                    <a:ea typeface="+mj-ea"/>
                  </a:rPr>
                  <a:t>현황 예측 서비스</a:t>
                </a:r>
                <a:endParaRPr lang="zh-CN" altLang="en-US" sz="48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5" name="文本框 7"/>
              <p:cNvSpPr txBox="1"/>
              <p:nvPr/>
            </p:nvSpPr>
            <p:spPr>
              <a:xfrm>
                <a:off x="8949197" y="2482270"/>
                <a:ext cx="1326508" cy="338554"/>
              </a:xfrm>
              <a:prstGeom prst="rect">
                <a:avLst/>
              </a:prstGeom>
              <a:noFill/>
            </p:spPr>
            <p:txBody>
              <a:bodyPr vert="horz" wrap="square" rtlCol="0">
                <a:spAutoFit/>
              </a:bodyPr>
              <a:lstStyle/>
              <a:p>
                <a:pPr algn="r"/>
                <a:r>
                  <a:rPr lang="en-US" altLang="ko-KR" sz="1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ea"/>
                    <a:ea typeface="+mj-ea"/>
                  </a:rPr>
                  <a:t>(</a:t>
                </a:r>
                <a:r>
                  <a:rPr lang="en-US" altLang="ko-KR" sz="1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ea"/>
                    <a:ea typeface="+mj-ea"/>
                  </a:rPr>
                  <a:t>test type)</a:t>
                </a:r>
                <a:endParaRPr lang="zh-CN" alt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endParaRPr>
              </a:p>
            </p:txBody>
          </p:sp>
        </p:grpSp>
        <p:pic>
          <p:nvPicPr>
            <p:cNvPr id="7" name="Picture 4" descr="C:\Users\Lenovo\Downloads\image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5681" y="1769500"/>
              <a:ext cx="1260339" cy="12603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48747" y="1683161"/>
            <a:ext cx="439178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4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감사합니다</a:t>
            </a:r>
            <a:r>
              <a:rPr lang="en-US" altLang="ko-KR" sz="4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!</a:t>
            </a:r>
            <a:endParaRPr lang="ko-KR" altLang="en-US" sz="4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52671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:\Users\Lenovo\Downloads\imag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03" y="70929"/>
            <a:ext cx="862397" cy="862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AutoShape 2" descr="1️⃣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0" name="AutoShape 8" descr="5️⃣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19" name="그룹 18"/>
          <p:cNvGrpSpPr/>
          <p:nvPr/>
        </p:nvGrpSpPr>
        <p:grpSpPr>
          <a:xfrm>
            <a:off x="2118737" y="1766034"/>
            <a:ext cx="3459339" cy="523220"/>
            <a:chOff x="668120" y="2320577"/>
            <a:chExt cx="3459339" cy="523220"/>
          </a:xfrm>
        </p:grpSpPr>
        <p:pic>
          <p:nvPicPr>
            <p:cNvPr id="3075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8120" y="2385060"/>
              <a:ext cx="424734" cy="4247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0" name="文本框 7"/>
            <p:cNvSpPr txBox="1"/>
            <p:nvPr/>
          </p:nvSpPr>
          <p:spPr>
            <a:xfrm>
              <a:off x="1098471" y="2320577"/>
              <a:ext cx="3028988" cy="523220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r>
                <a:rPr lang="en-US" altLang="zh-CN" sz="28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Prologue</a:t>
              </a:r>
              <a:endParaRPr lang="zh-CN" alt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2118737" y="2540345"/>
            <a:ext cx="3453722" cy="523220"/>
            <a:chOff x="3441994" y="1626164"/>
            <a:chExt cx="3453722" cy="523220"/>
          </a:xfrm>
        </p:grpSpPr>
        <p:pic>
          <p:nvPicPr>
            <p:cNvPr id="3076" name="Picture 4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41994" y="1690647"/>
              <a:ext cx="424734" cy="4247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1" name="文本框 7"/>
            <p:cNvSpPr txBox="1"/>
            <p:nvPr/>
          </p:nvSpPr>
          <p:spPr>
            <a:xfrm>
              <a:off x="3866728" y="1626164"/>
              <a:ext cx="3028988" cy="523220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r>
                <a:rPr lang="ko-KR" altLang="en-US" sz="28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파이프라</a:t>
              </a:r>
              <a:r>
                <a:rPr lang="ko-KR" altLang="en-US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인</a:t>
              </a:r>
              <a:endParaRPr lang="zh-CN" alt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6839601" y="2083491"/>
            <a:ext cx="3453803" cy="523220"/>
            <a:chOff x="8851919" y="2320577"/>
            <a:chExt cx="3453803" cy="523220"/>
          </a:xfrm>
        </p:grpSpPr>
        <p:pic>
          <p:nvPicPr>
            <p:cNvPr id="3078" name="Picture 6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51919" y="2385060"/>
              <a:ext cx="424815" cy="4248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2" name="文本框 7"/>
            <p:cNvSpPr txBox="1"/>
            <p:nvPr/>
          </p:nvSpPr>
          <p:spPr>
            <a:xfrm>
              <a:off x="9276734" y="2320577"/>
              <a:ext cx="3028988" cy="523220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r>
                <a:rPr lang="ko-KR" altLang="en-US" sz="28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서비스 시연</a:t>
              </a:r>
              <a:endParaRPr lang="zh-CN" alt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6839601" y="1276817"/>
            <a:ext cx="3453722" cy="523220"/>
            <a:chOff x="4874360" y="3097817"/>
            <a:chExt cx="3453722" cy="523220"/>
          </a:xfrm>
        </p:grpSpPr>
        <p:pic>
          <p:nvPicPr>
            <p:cNvPr id="3077" name="Picture 5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74360" y="3162300"/>
              <a:ext cx="424734" cy="4247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6" name="文本框 7"/>
            <p:cNvSpPr txBox="1"/>
            <p:nvPr/>
          </p:nvSpPr>
          <p:spPr>
            <a:xfrm>
              <a:off x="5299094" y="3097817"/>
              <a:ext cx="3028988" cy="523220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r>
                <a:rPr lang="ko-KR" altLang="en-US" sz="28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데이터</a:t>
              </a:r>
              <a:r>
                <a:rPr lang="en-US" altLang="ko-KR" sz="28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, </a:t>
              </a:r>
              <a:r>
                <a:rPr lang="ko-KR" altLang="en-US" sz="28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모델</a:t>
              </a:r>
              <a:endParaRPr lang="zh-CN" alt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6839520" y="2873376"/>
            <a:ext cx="3453803" cy="523220"/>
            <a:chOff x="4459605" y="3012011"/>
            <a:chExt cx="3453803" cy="523220"/>
          </a:xfrm>
        </p:grpSpPr>
        <p:sp>
          <p:nvSpPr>
            <p:cNvPr id="14" name="文本框 7"/>
            <p:cNvSpPr txBox="1"/>
            <p:nvPr/>
          </p:nvSpPr>
          <p:spPr>
            <a:xfrm>
              <a:off x="4884420" y="3012011"/>
              <a:ext cx="3028988" cy="523220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r>
                <a:rPr lang="ko-KR" altLang="en-US" sz="28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결론 및 한계점</a:t>
              </a:r>
              <a:endParaRPr lang="zh-CN" alt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  <p:pic>
          <p:nvPicPr>
            <p:cNvPr id="3081" name="Picture 9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59605" y="3084114"/>
              <a:ext cx="424815" cy="4248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30" name="文本框 7"/>
          <p:cNvSpPr txBox="1"/>
          <p:nvPr/>
        </p:nvSpPr>
        <p:spPr>
          <a:xfrm>
            <a:off x="729233" y="160338"/>
            <a:ext cx="3028988" cy="707886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altLang="zh-CN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Contents</a:t>
            </a:r>
            <a:endParaRPr lang="zh-CN" altLang="en-US" sz="4000" b="1" dirty="0" smtClean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35949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59331" y="2155891"/>
            <a:ext cx="11030858" cy="18774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-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상당수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마을 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물 부족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으로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인해 어려움을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겪어</a:t>
            </a:r>
            <a:endParaRPr lang="en-US" altLang="ko-KR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-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그나마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있는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수원지는 마을에서 멀리 떨어져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있고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적잖이 오염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되어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있음</a:t>
            </a:r>
            <a:endParaRPr lang="en-US" altLang="ko-KR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endParaRPr lang="en-US" altLang="ko-KR" sz="8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-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늘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수인성 질병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과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위생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문제를 달고 사는 마을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주민들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-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각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국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수도국은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자선단체와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기업이나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/>
            </a:r>
            <a:b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</a:b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개인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투자자들과 긴밀히 협력해 마을과 학교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근처에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/>
            </a:r>
            <a:b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</a:b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 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water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point(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우물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)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를 설치하여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물 부족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문제를 해결하고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있음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375217" y="4526476"/>
            <a:ext cx="10452028" cy="18774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- water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point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는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유지보수가 굉장히 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중요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함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-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소홀한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관리로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물이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오염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되거나 심지어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수원이 막히는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경우가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있음</a:t>
            </a:r>
            <a:endParaRPr lang="en-US" altLang="ko-KR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-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경우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새로운 수원지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를 찾아 수자원시설을 마련하는 것은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결코 쉽지 않은 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일</a:t>
            </a:r>
            <a:endParaRPr lang="en-US" altLang="ko-KR" b="1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endParaRPr lang="en-US" altLang="ko-KR" sz="800" b="1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-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마을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주민들의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생계와 생존에 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직결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되기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때문에</a:t>
            </a:r>
            <a:endParaRPr lang="en-US" altLang="ko-KR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- water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point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의 현황을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꾸준히 모니터링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하고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관리하며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/>
            </a:r>
            <a:b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</a:b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 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문제를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예방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하는 것이 굉장히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중요함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59331" y="1254014"/>
            <a:ext cx="1039223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탄자니아</a:t>
            </a:r>
            <a:r>
              <a:rPr lang="en-US" altLang="ko-KR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짐바브웨 등 </a:t>
            </a:r>
            <a:r>
              <a:rPr lang="ko-KR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다수의 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아프리카 </a:t>
            </a:r>
            <a:r>
              <a:rPr lang="ko-KR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국가들은</a:t>
            </a:r>
            <a:endParaRPr lang="en-US" altLang="ko-KR" sz="2000" b="1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r>
              <a:rPr lang="ko-KR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아직 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상수도시설이 도시를 </a:t>
            </a:r>
            <a:r>
              <a:rPr lang="ko-KR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제외한 마을 </a:t>
            </a:r>
            <a:r>
              <a:rPr lang="ko-KR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곳곳에 마련되지 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않음</a:t>
            </a:r>
            <a:endParaRPr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206117" y="181074"/>
            <a:ext cx="3459339" cy="523220"/>
            <a:chOff x="668120" y="2320577"/>
            <a:chExt cx="3459339" cy="523220"/>
          </a:xfrm>
        </p:grpSpPr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8120" y="2385060"/>
              <a:ext cx="424734" cy="4247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0" name="文本框 7"/>
            <p:cNvSpPr txBox="1"/>
            <p:nvPr/>
          </p:nvSpPr>
          <p:spPr>
            <a:xfrm>
              <a:off x="1098471" y="2320577"/>
              <a:ext cx="3028988" cy="523220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r>
                <a:rPr lang="en-US" altLang="zh-CN" sz="28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Prologue</a:t>
              </a:r>
              <a:endParaRPr lang="zh-CN" alt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57029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76"/>
          <p:cNvSpPr txBox="1"/>
          <p:nvPr/>
        </p:nvSpPr>
        <p:spPr>
          <a:xfrm>
            <a:off x="1500237" y="884756"/>
            <a:ext cx="94674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itchFamily="18" charset="-127"/>
                <a:ea typeface="경기천년제목 Medium" pitchFamily="18" charset="-127"/>
                <a:cs typeface="+mn-ea"/>
                <a:sym typeface="+mn-lt"/>
              </a:rPr>
              <a:t>아프리카 지역사회 생명의 역할을 하는 </a:t>
            </a:r>
            <a:r>
              <a:rPr lang="ko-KR" altLang="en-US" sz="2800" b="1" dirty="0" smtClean="0">
                <a:solidFill>
                  <a:srgbClr val="0070C0"/>
                </a:solidFill>
                <a:latin typeface="경기천년제목 Medium" pitchFamily="18" charset="-127"/>
                <a:ea typeface="경기천년제목 Medium" pitchFamily="18" charset="-127"/>
                <a:cs typeface="+mn-ea"/>
                <a:sym typeface="+mn-lt"/>
              </a:rPr>
              <a:t>수자원</a:t>
            </a:r>
            <a:r>
              <a:rPr lang="en-US" altLang="ko-KR" sz="2800" b="1" dirty="0" smtClean="0">
                <a:solidFill>
                  <a:srgbClr val="0070C0"/>
                </a:solidFill>
                <a:latin typeface="경기천년제목 Medium" pitchFamily="18" charset="-127"/>
                <a:ea typeface="경기천년제목 Medium" pitchFamily="18" charset="-127"/>
                <a:cs typeface="+mn-ea"/>
                <a:sym typeface="+mn-lt"/>
              </a:rPr>
              <a:t>(water point)</a:t>
            </a:r>
            <a:endParaRPr lang="zh-CN" altLang="en-US" sz="2800" b="1" dirty="0">
              <a:solidFill>
                <a:srgbClr val="0070C0"/>
              </a:solidFill>
              <a:latin typeface="경기천년제목 Medium" pitchFamily="18" charset="-127"/>
              <a:ea typeface="微软雅黑 Light" panose="020B0502040204020203" charset="-122"/>
              <a:cs typeface="+mn-ea"/>
              <a:sym typeface="+mn-lt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6358274" y="2127581"/>
            <a:ext cx="9099196" cy="1823575"/>
            <a:chOff x="1860904" y="1864887"/>
            <a:chExt cx="9099196" cy="1823575"/>
          </a:xfrm>
        </p:grpSpPr>
        <p:sp>
          <p:nvSpPr>
            <p:cNvPr id="118" name="TextBox 76"/>
            <p:cNvSpPr txBox="1"/>
            <p:nvPr/>
          </p:nvSpPr>
          <p:spPr>
            <a:xfrm>
              <a:off x="1860904" y="1864887"/>
              <a:ext cx="909919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itchFamily="18" charset="-127"/>
                  <a:ea typeface="경기천년제목 Medium" pitchFamily="18" charset="-127"/>
                  <a:cs typeface="+mn-ea"/>
                  <a:sym typeface="+mn-lt"/>
                </a:rPr>
                <a:t>아프리카의 </a:t>
              </a:r>
              <a:r>
                <a:rPr lang="ko-KR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itchFamily="18" charset="-127"/>
                  <a:ea typeface="경기천년제목 Medium" pitchFamily="18" charset="-127"/>
                  <a:cs typeface="+mn-ea"/>
                  <a:sym typeface="+mn-lt"/>
                </a:rPr>
                <a:t>한정된 </a:t>
              </a:r>
              <a:r>
                <a:rPr lang="en-US" altLang="ko-KR" sz="2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itchFamily="18" charset="-127"/>
                  <a:ea typeface="경기천년제목 Medium" pitchFamily="18" charset="-127"/>
                  <a:cs typeface="+mn-ea"/>
                  <a:sym typeface="+mn-lt"/>
                </a:rPr>
                <a:t>(</a:t>
              </a:r>
              <a:r>
                <a:rPr lang="ko-KR" altLang="en-US" sz="2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itchFamily="18" charset="-127"/>
                  <a:ea typeface="경기천년제목 Medium" pitchFamily="18" charset="-127"/>
                  <a:cs typeface="+mn-ea"/>
                  <a:sym typeface="+mn-lt"/>
                </a:rPr>
                <a:t>인적</a:t>
              </a:r>
              <a:r>
                <a:rPr lang="en-US" altLang="ko-KR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itchFamily="18" charset="-127"/>
                  <a:ea typeface="경기천년제목 Medium" pitchFamily="18" charset="-127"/>
                  <a:cs typeface="+mn-ea"/>
                  <a:sym typeface="+mn-lt"/>
                </a:rPr>
                <a:t>, </a:t>
              </a:r>
              <a:r>
                <a:rPr lang="ko-KR" altLang="en-US" sz="2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itchFamily="18" charset="-127"/>
                  <a:ea typeface="경기천년제목 Medium" pitchFamily="18" charset="-127"/>
                  <a:cs typeface="+mn-ea"/>
                  <a:sym typeface="+mn-lt"/>
                </a:rPr>
                <a:t>물적</a:t>
              </a:r>
              <a:r>
                <a:rPr lang="en-US" altLang="ko-KR" sz="2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itchFamily="18" charset="-127"/>
                  <a:ea typeface="경기천년제목 Medium" pitchFamily="18" charset="-127"/>
                  <a:cs typeface="+mn-ea"/>
                  <a:sym typeface="+mn-lt"/>
                </a:rPr>
                <a:t>)</a:t>
              </a:r>
              <a:r>
                <a:rPr lang="ko-KR" altLang="en-US" sz="2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itchFamily="18" charset="-127"/>
                  <a:ea typeface="경기천년제목 Medium" pitchFamily="18" charset="-127"/>
                  <a:cs typeface="+mn-ea"/>
                  <a:sym typeface="+mn-lt"/>
                </a:rPr>
                <a:t>자원</a:t>
              </a:r>
              <a:endParaRPr lang="zh-CN" altLang="en-US" sz="2400" dirty="0">
                <a:solidFill>
                  <a:srgbClr val="33A5B1"/>
                </a:solidFill>
                <a:latin typeface="경기천년제목 Medium" pitchFamily="18" charset="-127"/>
                <a:ea typeface="微软雅黑 Light" panose="020B0502040204020203" charset="-122"/>
                <a:cs typeface="+mn-ea"/>
                <a:sym typeface="+mn-lt"/>
              </a:endParaRPr>
            </a:p>
          </p:txBody>
        </p:sp>
        <p:sp>
          <p:nvSpPr>
            <p:cNvPr id="31" name="TextBox 76"/>
            <p:cNvSpPr txBox="1"/>
            <p:nvPr/>
          </p:nvSpPr>
          <p:spPr>
            <a:xfrm>
              <a:off x="1860904" y="2488133"/>
              <a:ext cx="909919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itchFamily="18" charset="-127"/>
                  <a:ea typeface="경기천년제목 Medium" pitchFamily="18" charset="-127"/>
                  <a:cs typeface="+mn-ea"/>
                  <a:sym typeface="+mn-lt"/>
                </a:rPr>
                <a:t>어떤 곳이 작동하는지</a:t>
              </a:r>
              <a:r>
                <a:rPr lang="en-US" altLang="ko-KR" sz="2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itchFamily="18" charset="-127"/>
                  <a:ea typeface="경기천년제목 Medium" pitchFamily="18" charset="-127"/>
                  <a:cs typeface="+mn-ea"/>
                  <a:sym typeface="+mn-lt"/>
                </a:rPr>
                <a:t>,</a:t>
              </a:r>
            </a:p>
            <a:p>
              <a:r>
                <a:rPr lang="ko-KR" altLang="en-US" sz="2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itchFamily="18" charset="-127"/>
                  <a:ea typeface="경기천년제목 Medium" pitchFamily="18" charset="-127"/>
                  <a:cs typeface="+mn-ea"/>
                  <a:sym typeface="+mn-lt"/>
                </a:rPr>
                <a:t>수리가 </a:t>
              </a:r>
              <a:r>
                <a:rPr lang="ko-KR" altLang="en-US" sz="2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itchFamily="18" charset="-127"/>
                  <a:ea typeface="경기천년제목 Medium" pitchFamily="18" charset="-127"/>
                  <a:cs typeface="+mn-ea"/>
                  <a:sym typeface="+mn-lt"/>
                </a:rPr>
                <a:t>필요한지 예측할 수 있다면</a:t>
              </a:r>
              <a:endPara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itchFamily="18" charset="-127"/>
                <a:ea typeface="경기천년제목 Medium" pitchFamily="18" charset="-127"/>
                <a:cs typeface="+mn-ea"/>
                <a:sym typeface="+mn-lt"/>
              </a:endParaRPr>
            </a:p>
            <a:p>
              <a:r>
                <a:rPr lang="en-US" altLang="ko-KR" sz="2400" dirty="0" smtClean="0">
                  <a:solidFill>
                    <a:srgbClr val="0070C0"/>
                  </a:solidFill>
                  <a:latin typeface="경기천년제목 Medium" pitchFamily="18" charset="-127"/>
                  <a:ea typeface="경기천년제목 Medium" pitchFamily="18" charset="-127"/>
                  <a:cs typeface="+mn-ea"/>
                  <a:sym typeface="+mn-lt"/>
                </a:rPr>
                <a:t>- </a:t>
              </a:r>
              <a:r>
                <a:rPr lang="ko-KR" altLang="en-US" sz="2400" dirty="0" smtClean="0">
                  <a:solidFill>
                    <a:srgbClr val="0070C0"/>
                  </a:solidFill>
                  <a:latin typeface="경기천년제목 Medium" pitchFamily="18" charset="-127"/>
                  <a:ea typeface="경기천년제목 Medium" pitchFamily="18" charset="-127"/>
                  <a:cs typeface="+mn-ea"/>
                  <a:sym typeface="+mn-lt"/>
                </a:rPr>
                <a:t>효율적인 수자원 관리</a:t>
              </a:r>
              <a:r>
                <a:rPr lang="en-US" altLang="ko-KR" sz="2400" dirty="0" smtClean="0">
                  <a:solidFill>
                    <a:srgbClr val="0070C0"/>
                  </a:solidFill>
                  <a:latin typeface="경기천년제목 Medium" pitchFamily="18" charset="-127"/>
                  <a:ea typeface="경기천년제목 Medium" pitchFamily="18" charset="-127"/>
                  <a:cs typeface="+mn-ea"/>
                  <a:sym typeface="+mn-lt"/>
                </a:rPr>
                <a:t>, </a:t>
              </a:r>
              <a:r>
                <a:rPr lang="ko-KR" altLang="en-US" sz="2400" dirty="0" smtClean="0">
                  <a:solidFill>
                    <a:srgbClr val="0070C0"/>
                  </a:solidFill>
                  <a:latin typeface="경기천년제목 Medium" pitchFamily="18" charset="-127"/>
                  <a:ea typeface="경기천년제목 Medium" pitchFamily="18" charset="-127"/>
                  <a:cs typeface="+mn-ea"/>
                  <a:sym typeface="+mn-lt"/>
                </a:rPr>
                <a:t>유지보수 활동 개선</a:t>
              </a:r>
              <a:endParaRPr lang="zh-CN" altLang="en-US" sz="2400" dirty="0">
                <a:solidFill>
                  <a:srgbClr val="0070C0"/>
                </a:solidFill>
                <a:latin typeface="경기천년제목 Medium" pitchFamily="18" charset="-127"/>
                <a:ea typeface="微软雅黑 Light" panose="020B0502040204020203" charset="-122"/>
                <a:cs typeface="+mn-ea"/>
                <a:sym typeface="+mn-lt"/>
              </a:endParaRPr>
            </a:p>
          </p:txBody>
        </p:sp>
      </p:grpSp>
      <p:sp>
        <p:nvSpPr>
          <p:cNvPr id="7" name="AutoShape 2" descr="➡️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3540" y="4823460"/>
            <a:ext cx="424734" cy="4247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76"/>
          <p:cNvSpPr txBox="1"/>
          <p:nvPr/>
        </p:nvSpPr>
        <p:spPr>
          <a:xfrm>
            <a:off x="6452308" y="4756481"/>
            <a:ext cx="94674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>
                <a:solidFill>
                  <a:srgbClr val="0070C0"/>
                </a:solidFill>
                <a:latin typeface="경기천년제목 Medium" pitchFamily="18" charset="-127"/>
                <a:ea typeface="경기천년제목 Medium" pitchFamily="18" charset="-127"/>
                <a:cs typeface="+mn-ea"/>
                <a:sym typeface="+mn-lt"/>
              </a:rPr>
              <a:t>수자원</a:t>
            </a:r>
            <a:r>
              <a:rPr lang="en-US" altLang="ko-KR" sz="2400" b="1" dirty="0" smtClean="0">
                <a:solidFill>
                  <a:srgbClr val="0070C0"/>
                </a:solidFill>
                <a:latin typeface="경기천년제목 Medium" pitchFamily="18" charset="-127"/>
                <a:ea typeface="경기천년제목 Medium" pitchFamily="18" charset="-127"/>
                <a:cs typeface="+mn-ea"/>
                <a:sym typeface="+mn-lt"/>
              </a:rPr>
              <a:t>(water point)</a:t>
            </a:r>
            <a:r>
              <a:rPr lang="ko-KR" alt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itchFamily="18" charset="-127"/>
                <a:ea typeface="경기천년제목 Medium" pitchFamily="18" charset="-127"/>
                <a:cs typeface="+mn-ea"/>
                <a:sym typeface="+mn-lt"/>
              </a:rPr>
              <a:t>의 상태를 </a:t>
            </a:r>
            <a:r>
              <a:rPr lang="ko-KR" alt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itchFamily="18" charset="-127"/>
                <a:ea typeface="경기천년제목 Medium" pitchFamily="18" charset="-127"/>
                <a:cs typeface="+mn-ea"/>
                <a:sym typeface="+mn-lt"/>
              </a:rPr>
              <a:t>예측하는</a:t>
            </a:r>
            <a:endParaRPr lang="en-US" altLang="ko-KR" sz="2400" dirty="0" smtClean="0">
              <a:solidFill>
                <a:schemeClr val="tx1">
                  <a:lumMod val="85000"/>
                  <a:lumOff val="15000"/>
                </a:schemeClr>
              </a:solidFill>
              <a:latin typeface="경기천년제목 Medium" pitchFamily="18" charset="-127"/>
              <a:ea typeface="경기천년제목 Medium" pitchFamily="18" charset="-127"/>
              <a:cs typeface="+mn-ea"/>
              <a:sym typeface="+mn-lt"/>
            </a:endParaRPr>
          </a:p>
          <a:p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itchFamily="18" charset="-127"/>
                <a:ea typeface="경기천년제목 Medium" pitchFamily="18" charset="-127"/>
                <a:cs typeface="+mn-ea"/>
                <a:sym typeface="+mn-lt"/>
              </a:rPr>
              <a:t>웹</a:t>
            </a:r>
            <a:r>
              <a:rPr lang="ko-KR" alt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itchFamily="18" charset="-127"/>
                <a:ea typeface="경기천년제목 Medium" pitchFamily="18" charset="-127"/>
                <a:cs typeface="+mn-ea"/>
                <a:sym typeface="+mn-lt"/>
              </a:rPr>
              <a:t> </a:t>
            </a:r>
            <a:r>
              <a:rPr lang="ko-KR" alt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itchFamily="18" charset="-127"/>
                <a:ea typeface="경기천년제목 Medium" pitchFamily="18" charset="-127"/>
                <a:cs typeface="+mn-ea"/>
                <a:sym typeface="+mn-lt"/>
              </a:rPr>
              <a:t>서비스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경기천년제목 Medium" pitchFamily="18" charset="-127"/>
              <a:ea typeface="微软雅黑 Light" panose="020B0502040204020203" charset="-122"/>
              <a:cs typeface="+mn-ea"/>
              <a:sym typeface="+mn-lt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206117" y="181074"/>
            <a:ext cx="3459339" cy="523220"/>
            <a:chOff x="668120" y="2320577"/>
            <a:chExt cx="3459339" cy="523220"/>
          </a:xfrm>
        </p:grpSpPr>
        <p:pic>
          <p:nvPicPr>
            <p:cNvPr id="11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8120" y="2385060"/>
              <a:ext cx="424734" cy="4247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2" name="文本框 7"/>
            <p:cNvSpPr txBox="1"/>
            <p:nvPr/>
          </p:nvSpPr>
          <p:spPr>
            <a:xfrm>
              <a:off x="1098471" y="2320577"/>
              <a:ext cx="3028988" cy="523220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r>
                <a:rPr lang="en-US" altLang="zh-CN" sz="28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Prologue</a:t>
              </a:r>
              <a:endParaRPr lang="zh-CN" alt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/>
          <p:cNvGrpSpPr/>
          <p:nvPr/>
        </p:nvGrpSpPr>
        <p:grpSpPr>
          <a:xfrm>
            <a:off x="206117" y="196314"/>
            <a:ext cx="3453722" cy="523220"/>
            <a:chOff x="3441994" y="1626164"/>
            <a:chExt cx="3453722" cy="523220"/>
          </a:xfrm>
        </p:grpSpPr>
        <p:pic>
          <p:nvPicPr>
            <p:cNvPr id="15" name="Picture 4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41994" y="1690647"/>
              <a:ext cx="424734" cy="4247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7" name="文本框 7"/>
            <p:cNvSpPr txBox="1"/>
            <p:nvPr/>
          </p:nvSpPr>
          <p:spPr>
            <a:xfrm>
              <a:off x="3866728" y="1626164"/>
              <a:ext cx="3028988" cy="523220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r>
                <a:rPr lang="ko-KR" altLang="en-US" sz="28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파이프라</a:t>
              </a:r>
              <a:r>
                <a:rPr lang="ko-KR" altLang="en-US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인</a:t>
              </a:r>
              <a:endParaRPr lang="zh-CN" alt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3" name="组合 4"/>
          <p:cNvGrpSpPr/>
          <p:nvPr/>
        </p:nvGrpSpPr>
        <p:grpSpPr>
          <a:xfrm>
            <a:off x="823721" y="4642414"/>
            <a:ext cx="10137986" cy="73876"/>
            <a:chOff x="862209" y="5186847"/>
            <a:chExt cx="10453806" cy="72000"/>
          </a:xfrm>
        </p:grpSpPr>
        <p:cxnSp>
          <p:nvCxnSpPr>
            <p:cNvPr id="4" name="直接连接符 2"/>
            <p:cNvCxnSpPr/>
            <p:nvPr/>
          </p:nvCxnSpPr>
          <p:spPr>
            <a:xfrm>
              <a:off x="933177" y="5226056"/>
              <a:ext cx="10327006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" name="组合 3"/>
            <p:cNvGrpSpPr/>
            <p:nvPr/>
          </p:nvGrpSpPr>
          <p:grpSpPr>
            <a:xfrm>
              <a:off x="862209" y="5186847"/>
              <a:ext cx="10453806" cy="72000"/>
              <a:chOff x="862209" y="5186847"/>
              <a:chExt cx="10453806" cy="72000"/>
            </a:xfrm>
          </p:grpSpPr>
          <p:sp>
            <p:nvSpPr>
              <p:cNvPr id="6" name="椭圆 22"/>
              <p:cNvSpPr/>
              <p:nvPr/>
            </p:nvSpPr>
            <p:spPr>
              <a:xfrm>
                <a:off x="862209" y="5186847"/>
                <a:ext cx="72000" cy="72000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椭圆 23"/>
              <p:cNvSpPr/>
              <p:nvPr/>
            </p:nvSpPr>
            <p:spPr>
              <a:xfrm>
                <a:off x="11244015" y="5186847"/>
                <a:ext cx="72000" cy="72000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pic>
        <p:nvPicPr>
          <p:cNvPr id="5124" name="Picture 4" descr="SQLite Reviews &amp; Ratings 202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721" y="1461838"/>
            <a:ext cx="821125" cy="821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721" y="3163940"/>
            <a:ext cx="846390" cy="8463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481" y="1439359"/>
            <a:ext cx="1567065" cy="8436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9" name="Picture 9" descr="플라스크 (웹 프레임워크) - 위키백과, 우리 모두의 백과사전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5845" y="1596686"/>
            <a:ext cx="1766341" cy="691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1" name="Picture 11" descr="Pickle, HD Png Download , Transparent Png Image - PNGitem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3130" y="1367819"/>
            <a:ext cx="1453846" cy="1149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4" name="Picture 1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9382" y="1466345"/>
            <a:ext cx="952500" cy="95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3" name="그룹 22"/>
          <p:cNvGrpSpPr/>
          <p:nvPr/>
        </p:nvGrpSpPr>
        <p:grpSpPr>
          <a:xfrm>
            <a:off x="3238421" y="3163940"/>
            <a:ext cx="2490751" cy="1350569"/>
            <a:chOff x="2971481" y="3872017"/>
            <a:chExt cx="2490751" cy="1350569"/>
          </a:xfrm>
        </p:grpSpPr>
        <p:pic>
          <p:nvPicPr>
            <p:cNvPr id="5127" name="Picture 7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71481" y="3872017"/>
              <a:ext cx="2148990" cy="107449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139" name="Picture 19" descr="Docker란 무엇입니까? | AWS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86282" y="4670437"/>
              <a:ext cx="1175950" cy="5521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0" name="직선 화살표 연결선 9"/>
          <p:cNvCxnSpPr/>
          <p:nvPr/>
        </p:nvCxnSpPr>
        <p:spPr>
          <a:xfrm flipV="1">
            <a:off x="1234283" y="2418845"/>
            <a:ext cx="0" cy="575283"/>
          </a:xfrm>
          <a:prstGeom prst="straightConnector1">
            <a:avLst/>
          </a:prstGeom>
          <a:ln w="57150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/>
          <p:nvPr/>
        </p:nvCxnSpPr>
        <p:spPr>
          <a:xfrm>
            <a:off x="1828800" y="1861161"/>
            <a:ext cx="892097" cy="1"/>
          </a:xfrm>
          <a:prstGeom prst="straightConnector1">
            <a:avLst/>
          </a:prstGeom>
          <a:ln w="57150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15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6773" y="1234518"/>
            <a:ext cx="330369" cy="3621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7" name="직선 화살표 연결선 36"/>
          <p:cNvCxnSpPr/>
          <p:nvPr/>
        </p:nvCxnSpPr>
        <p:spPr>
          <a:xfrm>
            <a:off x="4699921" y="1861162"/>
            <a:ext cx="646770" cy="0"/>
          </a:xfrm>
          <a:prstGeom prst="straightConnector1">
            <a:avLst/>
          </a:prstGeom>
          <a:ln w="57150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/>
          <p:cNvCxnSpPr/>
          <p:nvPr/>
        </p:nvCxnSpPr>
        <p:spPr>
          <a:xfrm>
            <a:off x="6439511" y="1861162"/>
            <a:ext cx="646770" cy="0"/>
          </a:xfrm>
          <a:prstGeom prst="straightConnector1">
            <a:avLst/>
          </a:prstGeom>
          <a:ln w="57150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/>
          <p:nvPr/>
        </p:nvCxnSpPr>
        <p:spPr>
          <a:xfrm>
            <a:off x="9130140" y="1861162"/>
            <a:ext cx="646770" cy="0"/>
          </a:xfrm>
          <a:prstGeom prst="straightConnector1">
            <a:avLst/>
          </a:prstGeom>
          <a:ln w="57150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2274848" y="1872400"/>
            <a:ext cx="0" cy="1828787"/>
          </a:xfrm>
          <a:prstGeom prst="line">
            <a:avLst/>
          </a:prstGeom>
          <a:ln w="571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/>
          <p:cNvCxnSpPr/>
          <p:nvPr/>
        </p:nvCxnSpPr>
        <p:spPr>
          <a:xfrm>
            <a:off x="2252546" y="3705646"/>
            <a:ext cx="646770" cy="0"/>
          </a:xfrm>
          <a:prstGeom prst="straightConnector1">
            <a:avLst/>
          </a:prstGeom>
          <a:ln w="57150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/>
          <p:cNvCxnSpPr/>
          <p:nvPr/>
        </p:nvCxnSpPr>
        <p:spPr>
          <a:xfrm flipV="1">
            <a:off x="5486400" y="2418845"/>
            <a:ext cx="2085278" cy="1286801"/>
          </a:xfrm>
          <a:prstGeom prst="straightConnector1">
            <a:avLst/>
          </a:prstGeom>
          <a:ln w="57150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893546" y="4860589"/>
            <a:ext cx="586935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1. </a:t>
            </a:r>
            <a:r>
              <a:rPr lang="en-US" altLang="ko-KR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csv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파일 형태의 데이터 </a:t>
            </a:r>
            <a:r>
              <a:rPr lang="en-US" altLang="ko-KR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sqlite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로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저장</a:t>
            </a:r>
            <a:endParaRPr lang="en-US" altLang="ko-KR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2. </a:t>
            </a:r>
            <a:r>
              <a:rPr lang="ko-KR" alt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머신러닝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모델링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메타베이스로 </a:t>
            </a:r>
            <a:r>
              <a:rPr lang="ko-KR" alt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대쉬보드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생성</a:t>
            </a:r>
            <a:endParaRPr lang="en-US" altLang="ko-KR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3. ML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모델 </a:t>
            </a:r>
            <a:r>
              <a:rPr lang="ko-KR" alt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피클링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대쉬보드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플라스크로 연결</a:t>
            </a:r>
            <a:endParaRPr lang="en-US" altLang="ko-KR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4. </a:t>
            </a:r>
            <a:r>
              <a:rPr lang="en-US" altLang="ko-KR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heroku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를 통한 </a:t>
            </a:r>
            <a:r>
              <a:rPr lang="ko-KR" alt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웹서비스</a:t>
            </a:r>
            <a:endParaRPr lang="en-US" altLang="ko-KR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18861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🤖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15" name="그룹 14"/>
          <p:cNvGrpSpPr/>
          <p:nvPr/>
        </p:nvGrpSpPr>
        <p:grpSpPr>
          <a:xfrm>
            <a:off x="201728" y="190385"/>
            <a:ext cx="3453722" cy="523220"/>
            <a:chOff x="4874360" y="3097817"/>
            <a:chExt cx="3453722" cy="523220"/>
          </a:xfrm>
        </p:grpSpPr>
        <p:pic>
          <p:nvPicPr>
            <p:cNvPr id="16" name="Picture 5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74360" y="3162300"/>
              <a:ext cx="424734" cy="4247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7" name="文本框 7"/>
            <p:cNvSpPr txBox="1"/>
            <p:nvPr/>
          </p:nvSpPr>
          <p:spPr>
            <a:xfrm>
              <a:off x="5299094" y="3097817"/>
              <a:ext cx="3028988" cy="523220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r>
                <a:rPr lang="ko-KR" altLang="en-US" sz="28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데이터</a:t>
              </a:r>
              <a:r>
                <a:rPr lang="en-US" altLang="ko-KR" sz="28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, </a:t>
              </a:r>
              <a:r>
                <a:rPr lang="ko-KR" altLang="en-US" sz="28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모델</a:t>
              </a:r>
              <a:endParaRPr lang="zh-CN" alt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</p:grpSp>
      <p:sp>
        <p:nvSpPr>
          <p:cNvPr id="19" name="文本框 11"/>
          <p:cNvSpPr txBox="1"/>
          <p:nvPr/>
        </p:nvSpPr>
        <p:spPr>
          <a:xfrm>
            <a:off x="695571" y="1371826"/>
            <a:ext cx="103298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Bef>
                <a:spcPct val="0"/>
              </a:spcBef>
            </a:pPr>
            <a:r>
              <a:rPr kumimoji="1"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- </a:t>
            </a:r>
            <a:r>
              <a:rPr kumimoji="1"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총 </a:t>
            </a:r>
            <a:r>
              <a:rPr kumimoji="1"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23</a:t>
            </a:r>
            <a:r>
              <a:rPr kumimoji="1"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개 </a:t>
            </a:r>
            <a:r>
              <a:rPr kumimoji="1" lang="ko-KR" alt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컬럼</a:t>
            </a:r>
            <a:r>
              <a:rPr kumimoji="1"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</a:t>
            </a:r>
            <a:r>
              <a:rPr kumimoji="1"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kumimoji="1"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59,400</a:t>
            </a:r>
            <a:r>
              <a:rPr kumimoji="1"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개 행으로 이루어진 데이터</a:t>
            </a:r>
            <a:endParaRPr kumimoji="1" lang="en-US" altLang="ko-KR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spcBef>
                <a:spcPct val="0"/>
              </a:spcBef>
            </a:pPr>
            <a:r>
              <a:rPr kumimoji="1"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- </a:t>
            </a:r>
            <a:r>
              <a:rPr kumimoji="1"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설치주체</a:t>
            </a:r>
            <a:r>
              <a:rPr kumimoji="1"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kumimoji="1"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설치자금</a:t>
            </a:r>
            <a:r>
              <a:rPr kumimoji="1"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kumimoji="1"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관리주체</a:t>
            </a:r>
            <a:r>
              <a:rPr kumimoji="1"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kumimoji="1"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위치</a:t>
            </a:r>
            <a:r>
              <a:rPr kumimoji="1"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kumimoji="1"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주변인구</a:t>
            </a:r>
            <a:r>
              <a:rPr kumimoji="1"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water point</a:t>
            </a:r>
            <a:r>
              <a:rPr kumimoji="1"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유형</a:t>
            </a:r>
            <a:r>
              <a:rPr kumimoji="1"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kumimoji="1"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물의 품질 및 양 등 </a:t>
            </a:r>
            <a:r>
              <a:rPr kumimoji="1" lang="ko-KR" altLang="en-US" b="1" dirty="0" smtClean="0">
                <a:solidFill>
                  <a:srgbClr val="C00000"/>
                </a:solidFill>
                <a:latin typeface="+mn-ea"/>
              </a:rPr>
              <a:t>상당히 많은 </a:t>
            </a:r>
            <a:r>
              <a:rPr kumimoji="1" lang="ko-KR" altLang="en-US" b="1" dirty="0" smtClean="0">
                <a:solidFill>
                  <a:srgbClr val="C00000"/>
                </a:solidFill>
                <a:latin typeface="+mn-ea"/>
              </a:rPr>
              <a:t>정보</a:t>
            </a:r>
            <a:endParaRPr kumimoji="1" lang="en-US" altLang="ko-KR" b="1" dirty="0" smtClean="0">
              <a:solidFill>
                <a:srgbClr val="C00000"/>
              </a:solidFill>
              <a:latin typeface="+mn-ea"/>
            </a:endParaRPr>
          </a:p>
          <a:p>
            <a:pPr algn="just">
              <a:spcBef>
                <a:spcPct val="0"/>
              </a:spcBef>
            </a:pPr>
            <a:r>
              <a:rPr kumimoji="1"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- </a:t>
            </a:r>
            <a:r>
              <a:rPr kumimoji="1"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우물의</a:t>
            </a:r>
            <a:r>
              <a:rPr kumimoji="1"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kumimoji="1"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지리적 위치 정보와</a:t>
            </a:r>
            <a:r>
              <a:rPr kumimoji="1"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kumimoji="1"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모델링에 사용되는 정보를 나누어 저장</a:t>
            </a:r>
            <a:endParaRPr kumimoji="1"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grpSp>
        <p:nvGrpSpPr>
          <p:cNvPr id="20" name="组合 4"/>
          <p:cNvGrpSpPr/>
          <p:nvPr/>
        </p:nvGrpSpPr>
        <p:grpSpPr>
          <a:xfrm>
            <a:off x="658166" y="2441903"/>
            <a:ext cx="10861892" cy="72000"/>
            <a:chOff x="862209" y="5186847"/>
            <a:chExt cx="10453806" cy="72000"/>
          </a:xfrm>
        </p:grpSpPr>
        <p:cxnSp>
          <p:nvCxnSpPr>
            <p:cNvPr id="21" name="直接连接符 2"/>
            <p:cNvCxnSpPr/>
            <p:nvPr/>
          </p:nvCxnSpPr>
          <p:spPr>
            <a:xfrm>
              <a:off x="933177" y="5226056"/>
              <a:ext cx="10327006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2" name="组合 3"/>
            <p:cNvGrpSpPr/>
            <p:nvPr/>
          </p:nvGrpSpPr>
          <p:grpSpPr>
            <a:xfrm>
              <a:off x="862209" y="5186847"/>
              <a:ext cx="10453806" cy="72000"/>
              <a:chOff x="862209" y="5186847"/>
              <a:chExt cx="10453806" cy="72000"/>
            </a:xfrm>
          </p:grpSpPr>
          <p:sp>
            <p:nvSpPr>
              <p:cNvPr id="23" name="椭圆 22"/>
              <p:cNvSpPr/>
              <p:nvPr/>
            </p:nvSpPr>
            <p:spPr>
              <a:xfrm>
                <a:off x="862209" y="5186847"/>
                <a:ext cx="72000" cy="72000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" name="椭圆 23"/>
              <p:cNvSpPr/>
              <p:nvPr/>
            </p:nvSpPr>
            <p:spPr>
              <a:xfrm>
                <a:off x="11244015" y="5186847"/>
                <a:ext cx="72000" cy="72000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5" name="직사각형 24"/>
          <p:cNvSpPr/>
          <p:nvPr/>
        </p:nvSpPr>
        <p:spPr>
          <a:xfrm>
            <a:off x="6882156" y="2911874"/>
            <a:ext cx="6096000" cy="267765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400" dirty="0" err="1">
                <a:solidFill>
                  <a:srgbClr val="0070C0"/>
                </a:solidFill>
                <a:latin typeface="+mn-ea"/>
              </a:rPr>
              <a:t>amount_tsh</a:t>
            </a:r>
            <a:r>
              <a:rPr lang="en-US" altLang="ko-KR" sz="1400" dirty="0">
                <a:solidFill>
                  <a:srgbClr val="0070C0"/>
                </a:solidFill>
                <a:latin typeface="+mn-ea"/>
              </a:rPr>
              <a:t> : </a:t>
            </a:r>
            <a:r>
              <a:rPr lang="ko-KR" altLang="en-US" sz="1400" dirty="0">
                <a:solidFill>
                  <a:srgbClr val="0070C0"/>
                </a:solidFill>
                <a:latin typeface="+mn-ea"/>
              </a:rPr>
              <a:t>우물 설치에 소요된 자금 </a:t>
            </a:r>
            <a:r>
              <a:rPr lang="en-US" altLang="ko-KR" sz="1400" dirty="0">
                <a:solidFill>
                  <a:srgbClr val="0070C0"/>
                </a:solidFill>
                <a:latin typeface="+mn-ea"/>
              </a:rPr>
              <a:t>(</a:t>
            </a:r>
            <a:r>
              <a:rPr lang="ko-KR" altLang="en-US" sz="1400" dirty="0">
                <a:solidFill>
                  <a:srgbClr val="0070C0"/>
                </a:solidFill>
                <a:latin typeface="+mn-ea"/>
              </a:rPr>
              <a:t>탄자니아 화폐단위</a:t>
            </a:r>
            <a:r>
              <a:rPr lang="en-US" altLang="ko-KR" sz="1400" dirty="0">
                <a:solidFill>
                  <a:srgbClr val="0070C0"/>
                </a:solidFill>
                <a:latin typeface="+mn-ea"/>
              </a:rPr>
              <a:t>)</a:t>
            </a:r>
            <a:r>
              <a:rPr lang="ko-KR" altLang="en-US" sz="1400" dirty="0">
                <a:solidFill>
                  <a:srgbClr val="0070C0"/>
                </a:solidFill>
                <a:latin typeface="+mn-ea"/>
              </a:rPr>
              <a:t/>
            </a:r>
            <a:br>
              <a:rPr lang="ko-KR" altLang="en-US" sz="1400" dirty="0">
                <a:solidFill>
                  <a:srgbClr val="0070C0"/>
                </a:solidFill>
                <a:latin typeface="+mn-ea"/>
              </a:rPr>
            </a:br>
            <a:r>
              <a:rPr lang="en-US" altLang="ko-KR" sz="1400" dirty="0" err="1" smtClean="0">
                <a:solidFill>
                  <a:srgbClr val="0070C0"/>
                </a:solidFill>
                <a:latin typeface="+mn-ea"/>
              </a:rPr>
              <a:t>construction_year</a:t>
            </a:r>
            <a:r>
              <a:rPr lang="en-US" altLang="ko-KR" sz="1400" dirty="0" smtClean="0">
                <a:solidFill>
                  <a:srgbClr val="0070C0"/>
                </a:solidFill>
                <a:latin typeface="+mn-ea"/>
              </a:rPr>
              <a:t> </a:t>
            </a:r>
            <a:r>
              <a:rPr lang="en-US" altLang="ko-KR" sz="1400" dirty="0">
                <a:solidFill>
                  <a:srgbClr val="0070C0"/>
                </a:solidFill>
                <a:latin typeface="+mn-ea"/>
              </a:rPr>
              <a:t>: </a:t>
            </a:r>
            <a:r>
              <a:rPr lang="ko-KR" altLang="en-US" sz="1400" dirty="0">
                <a:solidFill>
                  <a:srgbClr val="0070C0"/>
                </a:solidFill>
                <a:latin typeface="+mn-ea"/>
              </a:rPr>
              <a:t>워터포인트가 건설된 연도</a:t>
            </a:r>
            <a:br>
              <a:rPr lang="ko-KR" altLang="en-US" sz="1400" dirty="0">
                <a:solidFill>
                  <a:srgbClr val="0070C0"/>
                </a:solidFill>
                <a:latin typeface="+mn-ea"/>
              </a:rPr>
            </a:br>
            <a:r>
              <a:rPr lang="en-US" altLang="ko-KR" sz="1400" dirty="0" err="1">
                <a:solidFill>
                  <a:srgbClr val="0070C0"/>
                </a:solidFill>
                <a:latin typeface="+mn-ea"/>
              </a:rPr>
              <a:t>extraction_type</a:t>
            </a:r>
            <a:r>
              <a:rPr lang="en-US" altLang="ko-KR" sz="1400" dirty="0">
                <a:solidFill>
                  <a:srgbClr val="0070C0"/>
                </a:solidFill>
                <a:latin typeface="+mn-ea"/>
              </a:rPr>
              <a:t> : </a:t>
            </a:r>
            <a:r>
              <a:rPr lang="ko-KR" altLang="en-US" sz="1400" dirty="0">
                <a:solidFill>
                  <a:srgbClr val="0070C0"/>
                </a:solidFill>
                <a:latin typeface="+mn-ea"/>
              </a:rPr>
              <a:t>워터포인트가 사용하는 추출의 </a:t>
            </a:r>
            <a:r>
              <a:rPr lang="ko-KR" altLang="en-US" sz="1400" dirty="0" smtClean="0">
                <a:solidFill>
                  <a:srgbClr val="0070C0"/>
                </a:solidFill>
                <a:latin typeface="+mn-ea"/>
              </a:rPr>
              <a:t>종류</a:t>
            </a:r>
            <a:r>
              <a:rPr lang="ko-KR" altLang="en-US" sz="1400" dirty="0">
                <a:solidFill>
                  <a:srgbClr val="0070C0"/>
                </a:solidFill>
                <a:latin typeface="+mn-ea"/>
              </a:rPr>
              <a:t/>
            </a:r>
            <a:br>
              <a:rPr lang="ko-KR" altLang="en-US" sz="1400" dirty="0">
                <a:solidFill>
                  <a:srgbClr val="0070C0"/>
                </a:solidFill>
                <a:latin typeface="+mn-ea"/>
              </a:rPr>
            </a:br>
            <a:r>
              <a:rPr lang="en-US" altLang="ko-KR" sz="1400" dirty="0" err="1">
                <a:solidFill>
                  <a:srgbClr val="0070C0"/>
                </a:solidFill>
                <a:latin typeface="+mn-ea"/>
              </a:rPr>
              <a:t>source_type</a:t>
            </a:r>
            <a:r>
              <a:rPr lang="en-US" altLang="ko-KR" sz="1400" dirty="0">
                <a:solidFill>
                  <a:srgbClr val="0070C0"/>
                </a:solidFill>
                <a:latin typeface="+mn-ea"/>
              </a:rPr>
              <a:t> : </a:t>
            </a:r>
            <a:r>
              <a:rPr lang="ko-KR" altLang="en-US" sz="1400" dirty="0">
                <a:solidFill>
                  <a:srgbClr val="0070C0"/>
                </a:solidFill>
                <a:latin typeface="+mn-ea"/>
              </a:rPr>
              <a:t>물의 </a:t>
            </a:r>
            <a:r>
              <a:rPr lang="ko-KR" altLang="en-US" sz="1400" dirty="0" smtClean="0">
                <a:solidFill>
                  <a:srgbClr val="0070C0"/>
                </a:solidFill>
                <a:latin typeface="+mn-ea"/>
              </a:rPr>
              <a:t>근원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/>
            </a:r>
            <a:b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</a:br>
            <a:r>
              <a:rPr lang="en-US" altLang="ko-KR" sz="1400" dirty="0" err="1">
                <a:solidFill>
                  <a:srgbClr val="0070C0"/>
                </a:solidFill>
                <a:latin typeface="+mn-ea"/>
              </a:rPr>
              <a:t>waterpoint_type_group</a:t>
            </a:r>
            <a:r>
              <a:rPr lang="en-US" altLang="ko-KR" sz="1400" dirty="0">
                <a:solidFill>
                  <a:srgbClr val="0070C0"/>
                </a:solidFill>
                <a:latin typeface="+mn-ea"/>
              </a:rPr>
              <a:t> : </a:t>
            </a:r>
            <a:r>
              <a:rPr lang="ko-KR" altLang="en-US" sz="1400" dirty="0">
                <a:solidFill>
                  <a:srgbClr val="0070C0"/>
                </a:solidFill>
                <a:latin typeface="+mn-ea"/>
              </a:rPr>
              <a:t>워터포인트의 </a:t>
            </a:r>
            <a:r>
              <a:rPr lang="ko-KR" altLang="en-US" sz="1400" dirty="0" smtClean="0">
                <a:solidFill>
                  <a:srgbClr val="0070C0"/>
                </a:solidFill>
                <a:latin typeface="+mn-ea"/>
              </a:rPr>
              <a:t>종류</a:t>
            </a:r>
            <a:endParaRPr lang="en-US" altLang="ko-KR" sz="1400" dirty="0" smtClean="0">
              <a:solidFill>
                <a:srgbClr val="0070C0"/>
              </a:solidFill>
              <a:latin typeface="+mn-ea"/>
            </a:endParaRPr>
          </a:p>
          <a:p>
            <a:r>
              <a:rPr lang="en-US" altLang="ko-KR" sz="1400" dirty="0" smtClean="0">
                <a:solidFill>
                  <a:srgbClr val="0070C0"/>
                </a:solidFill>
                <a:latin typeface="+mn-ea"/>
              </a:rPr>
              <a:t>management </a:t>
            </a:r>
            <a:r>
              <a:rPr lang="en-US" altLang="ko-KR" sz="1400" dirty="0">
                <a:solidFill>
                  <a:srgbClr val="0070C0"/>
                </a:solidFill>
                <a:latin typeface="+mn-ea"/>
              </a:rPr>
              <a:t>: </a:t>
            </a:r>
            <a:r>
              <a:rPr lang="ko-KR" altLang="en-US" sz="1400" dirty="0">
                <a:solidFill>
                  <a:srgbClr val="0070C0"/>
                </a:solidFill>
                <a:latin typeface="+mn-ea"/>
              </a:rPr>
              <a:t>워터포인트 관리 </a:t>
            </a:r>
            <a:r>
              <a:rPr lang="ko-KR" altLang="en-US" sz="1400" dirty="0" smtClean="0">
                <a:solidFill>
                  <a:srgbClr val="0070C0"/>
                </a:solidFill>
                <a:latin typeface="+mn-ea"/>
              </a:rPr>
              <a:t>방법</a:t>
            </a:r>
            <a:r>
              <a:rPr lang="ko-KR" altLang="en-US" sz="1400" dirty="0">
                <a:solidFill>
                  <a:srgbClr val="0070C0"/>
                </a:solidFill>
                <a:latin typeface="+mn-ea"/>
              </a:rPr>
              <a:t/>
            </a:r>
            <a:br>
              <a:rPr lang="ko-KR" altLang="en-US" sz="1400" dirty="0">
                <a:solidFill>
                  <a:srgbClr val="0070C0"/>
                </a:solidFill>
                <a:latin typeface="+mn-ea"/>
              </a:rPr>
            </a:br>
            <a:r>
              <a:rPr lang="en-US" altLang="ko-KR" sz="1400" dirty="0" err="1">
                <a:solidFill>
                  <a:srgbClr val="0070C0"/>
                </a:solidFill>
                <a:latin typeface="+mn-ea"/>
              </a:rPr>
              <a:t>payment_type</a:t>
            </a:r>
            <a:r>
              <a:rPr lang="en-US" altLang="ko-KR" sz="1400" dirty="0">
                <a:solidFill>
                  <a:srgbClr val="0070C0"/>
                </a:solidFill>
                <a:latin typeface="+mn-ea"/>
              </a:rPr>
              <a:t> : </a:t>
            </a:r>
            <a:r>
              <a:rPr lang="ko-KR" altLang="en-US" sz="1400" dirty="0">
                <a:solidFill>
                  <a:srgbClr val="0070C0"/>
                </a:solidFill>
                <a:latin typeface="+mn-ea"/>
              </a:rPr>
              <a:t>물 비용</a:t>
            </a:r>
            <a:br>
              <a:rPr lang="ko-KR" altLang="en-US" sz="1400" dirty="0">
                <a:solidFill>
                  <a:srgbClr val="0070C0"/>
                </a:solidFill>
                <a:latin typeface="+mn-ea"/>
              </a:rPr>
            </a:br>
            <a:r>
              <a:rPr lang="en-US" altLang="ko-KR" sz="1400" dirty="0" smtClean="0">
                <a:solidFill>
                  <a:srgbClr val="0070C0"/>
                </a:solidFill>
                <a:latin typeface="+mn-ea"/>
              </a:rPr>
              <a:t>quality </a:t>
            </a:r>
            <a:r>
              <a:rPr lang="en-US" altLang="ko-KR" sz="1400" dirty="0">
                <a:solidFill>
                  <a:srgbClr val="0070C0"/>
                </a:solidFill>
                <a:latin typeface="+mn-ea"/>
              </a:rPr>
              <a:t>: </a:t>
            </a:r>
            <a:r>
              <a:rPr lang="ko-KR" altLang="en-US" sz="1400" dirty="0">
                <a:solidFill>
                  <a:srgbClr val="0070C0"/>
                </a:solidFill>
                <a:latin typeface="+mn-ea"/>
              </a:rPr>
              <a:t>물의 </a:t>
            </a:r>
            <a:r>
              <a:rPr lang="ko-KR" altLang="en-US" sz="1400" dirty="0" smtClean="0">
                <a:solidFill>
                  <a:srgbClr val="0070C0"/>
                </a:solidFill>
                <a:latin typeface="+mn-ea"/>
              </a:rPr>
              <a:t>품질</a:t>
            </a:r>
            <a:r>
              <a:rPr lang="ko-KR" altLang="en-US" sz="1400" dirty="0">
                <a:solidFill>
                  <a:srgbClr val="0070C0"/>
                </a:solidFill>
                <a:latin typeface="+mn-ea"/>
              </a:rPr>
              <a:t/>
            </a:r>
            <a:br>
              <a:rPr lang="ko-KR" altLang="en-US" sz="1400" dirty="0">
                <a:solidFill>
                  <a:srgbClr val="0070C0"/>
                </a:solidFill>
                <a:latin typeface="+mn-ea"/>
              </a:rPr>
            </a:br>
            <a:r>
              <a:rPr lang="en-US" altLang="ko-KR" sz="1400" dirty="0">
                <a:solidFill>
                  <a:srgbClr val="0070C0"/>
                </a:solidFill>
                <a:latin typeface="+mn-ea"/>
              </a:rPr>
              <a:t>quantity : </a:t>
            </a:r>
            <a:r>
              <a:rPr lang="ko-KR" altLang="en-US" sz="1400" dirty="0">
                <a:solidFill>
                  <a:srgbClr val="0070C0"/>
                </a:solidFill>
                <a:latin typeface="+mn-ea"/>
              </a:rPr>
              <a:t>물의 </a:t>
            </a:r>
            <a:r>
              <a:rPr lang="ko-KR" altLang="en-US" sz="1400" dirty="0" smtClean="0">
                <a:solidFill>
                  <a:srgbClr val="0070C0"/>
                </a:solidFill>
                <a:latin typeface="+mn-ea"/>
              </a:rPr>
              <a:t>양</a:t>
            </a:r>
            <a:r>
              <a:rPr lang="en-US" altLang="ko-KR" sz="1400" dirty="0" err="1" smtClean="0">
                <a:solidFill>
                  <a:srgbClr val="0070C0"/>
                </a:solidFill>
                <a:latin typeface="+mn-ea"/>
              </a:rPr>
              <a:t>waterpoint_type</a:t>
            </a:r>
            <a:r>
              <a:rPr lang="en-US" altLang="ko-KR" sz="1400" dirty="0" smtClean="0">
                <a:solidFill>
                  <a:srgbClr val="0070C0"/>
                </a:solidFill>
                <a:latin typeface="+mn-ea"/>
              </a:rPr>
              <a:t> </a:t>
            </a:r>
            <a:r>
              <a:rPr lang="en-US" altLang="ko-KR" sz="1400" dirty="0">
                <a:solidFill>
                  <a:srgbClr val="0070C0"/>
                </a:solidFill>
                <a:latin typeface="+mn-ea"/>
              </a:rPr>
              <a:t>: </a:t>
            </a:r>
            <a:r>
              <a:rPr lang="ko-KR" altLang="en-US" sz="1400" dirty="0">
                <a:solidFill>
                  <a:srgbClr val="0070C0"/>
                </a:solidFill>
                <a:latin typeface="+mn-ea"/>
              </a:rPr>
              <a:t>워터포인트의 </a:t>
            </a:r>
            <a:r>
              <a:rPr lang="ko-KR" altLang="en-US" sz="1400" dirty="0" smtClean="0">
                <a:solidFill>
                  <a:srgbClr val="0070C0"/>
                </a:solidFill>
                <a:latin typeface="+mn-ea"/>
              </a:rPr>
              <a:t>종류</a:t>
            </a:r>
            <a:endParaRPr lang="en-US" altLang="ko-KR" sz="1400" dirty="0" smtClean="0">
              <a:solidFill>
                <a:srgbClr val="0070C0"/>
              </a:solidFill>
              <a:latin typeface="+mn-ea"/>
            </a:endParaRPr>
          </a:p>
          <a:p>
            <a:r>
              <a:rPr lang="en-US" altLang="ko-KR" sz="1400" dirty="0">
                <a:solidFill>
                  <a:srgbClr val="0070C0"/>
                </a:solidFill>
                <a:latin typeface="+mn-ea"/>
              </a:rPr>
              <a:t>population : </a:t>
            </a:r>
            <a:r>
              <a:rPr lang="ko-KR" altLang="en-US" sz="1400" dirty="0">
                <a:solidFill>
                  <a:srgbClr val="0070C0"/>
                </a:solidFill>
                <a:latin typeface="+mn-ea"/>
              </a:rPr>
              <a:t>우물 주변의 인구</a:t>
            </a:r>
            <a:br>
              <a:rPr lang="ko-KR" altLang="en-US" sz="1400" dirty="0">
                <a:solidFill>
                  <a:srgbClr val="0070C0"/>
                </a:solidFill>
                <a:latin typeface="+mn-ea"/>
              </a:rPr>
            </a:br>
            <a:r>
              <a:rPr lang="en-US" altLang="ko-KR" sz="1400" dirty="0" err="1">
                <a:solidFill>
                  <a:srgbClr val="0070C0"/>
                </a:solidFill>
                <a:latin typeface="+mn-ea"/>
              </a:rPr>
              <a:t>public_meeting</a:t>
            </a:r>
            <a:r>
              <a:rPr lang="en-US" altLang="ko-KR" sz="1400" dirty="0">
                <a:solidFill>
                  <a:srgbClr val="0070C0"/>
                </a:solidFill>
                <a:latin typeface="+mn-ea"/>
              </a:rPr>
              <a:t> : </a:t>
            </a:r>
            <a:r>
              <a:rPr lang="ko-KR" altLang="en-US" sz="1400" dirty="0">
                <a:solidFill>
                  <a:srgbClr val="0070C0"/>
                </a:solidFill>
                <a:latin typeface="+mn-ea"/>
              </a:rPr>
              <a:t>미팅 여부</a:t>
            </a:r>
            <a:endParaRPr lang="en-US" altLang="ko-KR" sz="1400" dirty="0" smtClean="0">
              <a:solidFill>
                <a:srgbClr val="0070C0"/>
              </a:solidFill>
              <a:latin typeface="+mn-ea"/>
            </a:endParaRPr>
          </a:p>
          <a:p>
            <a:r>
              <a:rPr lang="en-US" altLang="ko-KR" sz="1400" dirty="0" smtClean="0">
                <a:solidFill>
                  <a:srgbClr val="0070C0"/>
                </a:solidFill>
                <a:latin typeface="+mn-ea"/>
              </a:rPr>
              <a:t>status </a:t>
            </a:r>
            <a:r>
              <a:rPr lang="en-US" altLang="ko-KR" sz="1400" dirty="0">
                <a:solidFill>
                  <a:srgbClr val="0070C0"/>
                </a:solidFill>
                <a:latin typeface="+mn-ea"/>
              </a:rPr>
              <a:t>: </a:t>
            </a:r>
            <a:r>
              <a:rPr lang="ko-KR" altLang="en-US" sz="1400" dirty="0">
                <a:solidFill>
                  <a:srgbClr val="0070C0"/>
                </a:solidFill>
                <a:latin typeface="+mn-ea"/>
              </a:rPr>
              <a:t>워터포인트</a:t>
            </a:r>
            <a:r>
              <a:rPr lang="en-US" altLang="ko-KR" sz="1400" dirty="0">
                <a:solidFill>
                  <a:srgbClr val="0070C0"/>
                </a:solidFill>
                <a:latin typeface="+mn-ea"/>
              </a:rPr>
              <a:t>(</a:t>
            </a:r>
            <a:r>
              <a:rPr lang="ko-KR" altLang="en-US" sz="1400" dirty="0">
                <a:solidFill>
                  <a:srgbClr val="0070C0"/>
                </a:solidFill>
                <a:latin typeface="+mn-ea"/>
              </a:rPr>
              <a:t>우물</a:t>
            </a:r>
            <a:r>
              <a:rPr lang="en-US" altLang="ko-KR" sz="1400" dirty="0">
                <a:solidFill>
                  <a:srgbClr val="0070C0"/>
                </a:solidFill>
                <a:latin typeface="+mn-ea"/>
              </a:rPr>
              <a:t>)</a:t>
            </a:r>
            <a:r>
              <a:rPr lang="ko-KR" altLang="en-US" sz="1400" dirty="0">
                <a:solidFill>
                  <a:srgbClr val="0070C0"/>
                </a:solidFill>
                <a:latin typeface="+mn-ea"/>
              </a:rPr>
              <a:t>의 </a:t>
            </a:r>
            <a:r>
              <a:rPr lang="ko-KR" altLang="en-US" sz="1400" dirty="0" smtClean="0">
                <a:solidFill>
                  <a:srgbClr val="0070C0"/>
                </a:solidFill>
                <a:latin typeface="+mn-ea"/>
              </a:rPr>
              <a:t>작동여부</a:t>
            </a:r>
            <a:r>
              <a:rPr lang="en-US" altLang="ko-KR" sz="1400" dirty="0">
                <a:solidFill>
                  <a:srgbClr val="0070C0"/>
                </a:solidFill>
                <a:latin typeface="+mn-ea"/>
              </a:rPr>
              <a:t>, </a:t>
            </a:r>
            <a:r>
              <a:rPr lang="ko-KR" altLang="en-US" sz="1400" dirty="0">
                <a:solidFill>
                  <a:srgbClr val="0070C0"/>
                </a:solidFill>
                <a:latin typeface="+mn-ea"/>
              </a:rPr>
              <a:t>수리 필요 여부 </a:t>
            </a:r>
            <a:r>
              <a:rPr lang="en-US" altLang="ko-KR" sz="1400" dirty="0">
                <a:solidFill>
                  <a:srgbClr val="0070C0"/>
                </a:solidFill>
                <a:latin typeface="+mn-ea"/>
              </a:rPr>
              <a:t>(target)</a:t>
            </a:r>
            <a:endParaRPr lang="ko-KR" altLang="en-US" sz="1400" dirty="0">
              <a:solidFill>
                <a:srgbClr val="0070C0"/>
              </a:solidFill>
              <a:latin typeface="+mn-ea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4479787" y="2963840"/>
            <a:ext cx="6096000" cy="246221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400" dirty="0">
                <a:solidFill>
                  <a:srgbClr val="0070C0"/>
                </a:solidFill>
                <a:latin typeface="+mn-ea"/>
              </a:rPr>
              <a:t>id : </a:t>
            </a:r>
            <a:r>
              <a:rPr lang="ko-KR" altLang="en-US" sz="1400" dirty="0">
                <a:solidFill>
                  <a:srgbClr val="0070C0"/>
                </a:solidFill>
                <a:latin typeface="+mn-ea"/>
              </a:rPr>
              <a:t>해당 우물에 부여된 </a:t>
            </a:r>
            <a:r>
              <a:rPr lang="en-US" altLang="ko-KR" sz="1400" dirty="0">
                <a:solidFill>
                  <a:srgbClr val="0070C0"/>
                </a:solidFill>
                <a:latin typeface="+mn-ea"/>
              </a:rPr>
              <a:t>id</a:t>
            </a:r>
            <a:r>
              <a:rPr lang="ko-KR" altLang="en-US" sz="1400" dirty="0">
                <a:solidFill>
                  <a:srgbClr val="0070C0"/>
                </a:solidFill>
                <a:latin typeface="+mn-ea"/>
              </a:rPr>
              <a:t/>
            </a:r>
            <a:br>
              <a:rPr lang="ko-KR" altLang="en-US" sz="1400" dirty="0">
                <a:solidFill>
                  <a:srgbClr val="0070C0"/>
                </a:solidFill>
                <a:latin typeface="+mn-ea"/>
              </a:rPr>
            </a:b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funder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자금 제공자</a:t>
            </a:r>
            <a:b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</a:b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gps_height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: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우물의 고도</a:t>
            </a:r>
            <a:b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</a:b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installer :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우물을 설치한 기관</a:t>
            </a:r>
            <a:b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</a:b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longitude : GPS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좌표</a:t>
            </a:r>
            <a:b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</a:b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latitude : GPS 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좌표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/>
            </a:r>
            <a:b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</a:b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basin :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지리적 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유역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/>
            </a:r>
            <a:b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</a:b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region :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지리적 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위치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/>
            </a:r>
            <a:b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</a:b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lga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: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지리적 위치</a:t>
            </a:r>
            <a:b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</a:b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ward :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지리적 위치</a:t>
            </a:r>
            <a:b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</a:br>
            <a:endParaRPr lang="ko-KR" altLang="en-US" sz="1400" dirty="0">
              <a:solidFill>
                <a:srgbClr val="0070C0"/>
              </a:solidFill>
              <a:latin typeface="+mn-ea"/>
            </a:endParaRPr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634" y="2911874"/>
            <a:ext cx="3246864" cy="31721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🤖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26" name="组合 4"/>
          <p:cNvGrpSpPr/>
          <p:nvPr/>
        </p:nvGrpSpPr>
        <p:grpSpPr>
          <a:xfrm>
            <a:off x="593009" y="4643041"/>
            <a:ext cx="10903899" cy="72000"/>
            <a:chOff x="862209" y="5186847"/>
            <a:chExt cx="10453806" cy="72000"/>
          </a:xfrm>
        </p:grpSpPr>
        <p:cxnSp>
          <p:nvCxnSpPr>
            <p:cNvPr id="27" name="直接连接符 2"/>
            <p:cNvCxnSpPr/>
            <p:nvPr/>
          </p:nvCxnSpPr>
          <p:spPr>
            <a:xfrm>
              <a:off x="933177" y="5226056"/>
              <a:ext cx="10327006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4" name="组合 3"/>
            <p:cNvGrpSpPr/>
            <p:nvPr/>
          </p:nvGrpSpPr>
          <p:grpSpPr>
            <a:xfrm>
              <a:off x="862209" y="5186847"/>
              <a:ext cx="10453806" cy="72000"/>
              <a:chOff x="862209" y="5186847"/>
              <a:chExt cx="10453806" cy="72000"/>
            </a:xfrm>
          </p:grpSpPr>
          <p:sp>
            <p:nvSpPr>
              <p:cNvPr id="35" name="椭圆 22"/>
              <p:cNvSpPr/>
              <p:nvPr/>
            </p:nvSpPr>
            <p:spPr>
              <a:xfrm>
                <a:off x="862209" y="5186847"/>
                <a:ext cx="72000" cy="72000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" name="椭圆 23"/>
              <p:cNvSpPr/>
              <p:nvPr/>
            </p:nvSpPr>
            <p:spPr>
              <a:xfrm>
                <a:off x="11244015" y="5186847"/>
                <a:ext cx="72000" cy="72000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7" name="AutoShape 6" descr="data:image/png;base64,iVBORw0KGgoAAAANSUhEUgAAA4cAAALNCAYAAACcWRQoAAAABHNCSVQICAgIfAhkiAAAAAlwSFlzAAALEgAACxIB0t1+/AAAADh0RVh0U29mdHdhcmUAbWF0cGxvdGxpYiB2ZXJzaW9uMy4yLjIsIGh0dHA6Ly9tYXRwbG90bGliLm9yZy+WH4yJAAAgAElEQVR4nOzde5zPZf7/8cc1zoNxGNIwFSHSV9/UKPtLfaUVqiWWHMqhAx1Q6WxL6GBbreK3lS3fWtVuBx3Ept1SSFtWafXbSNm2VCOdjOMaLK7fH/OZz84wmKEx4XG/3T63mc/1ud7X+/X+yN726bre1zvEGJEkSZIkHdpSyroASZIkSVLZMxxKkiRJkgyHkiRJkiTDoSRJkiQJw6EkSZIkCcOhJEmSJAnDoSRJPwohhCkhhLhD2+gQQgwhNCybqiRJhxLDoSTpkBVCSAshjAwh/C2EsD6EsDGE8GEIYVwI4bCyrq8oIYR2idBYs6xrkSQdXAyHkqRDUgjhGOD/AWOAT4GbgWuAvyZ+LgkhnFJ2FQJwJ1AF+LxAWztgFGA4lCT9oMqXdQGSJO1vIYRU4I9AA+BnMcaZBT5+OITwIPAaMCOE0DLG+G1Z1Blj3ApsLYtzS5IOPc4cSpIORZcAxwATdgiGAMQYFwK/AA4DbshvDyEMTNwD2G7HY0IIc0MIy3doOyuE8EwI4dMQQm4IYU0I4dUQwv8Up8gd7zkMIUwhb9YQ4LPEZzHRb3ji9w5FjFMphLAqhDC7OOeVJB2aDIeSpENRj8TPh3fTZwrwb+Dn+3CegUBt4HFgGHAfcCzwegjhtL0Y7yFgWuL34UC/xOuFxDk2AxcXcVy3RB3/uxfnlCQdIlxWKkk6FP0XsD7G+MmuOsQYN4YQPgJahhCqxRg37MV5BsUY/1WwIYTwW2AJMAJ4sySDxRjnhxD+Tl7YezHGuHyHsV8AuocQascYcwp8dAmwmrwQKUlSkZw5lCQditKAtcXoty7xs/renKRgMAwhVAshpAPbgAVAaWx28zBQCbigwHkbAmcCf4gxbiqFc0qSDhKGQ0nSoWgdeQFxT9KA7cD3e3OSEELjEMLTIYTVwPrEON8BZwO19mbM3YkxzgWWkTdTmO8iIOCSUknSHhgOJUmHosVAWgihya46JHY0bQ58HmP8d6I57qo/O9yqEUKoBswDOgETybvPsSPQAZhNXmArDZOB/w4hnBRCSCHvvseFMcb/V0rnkyQdJAyHkqRD0XOJn5fupk9/oALw+wJt+ffx1S6if6Md3p8J1AeGxxhHxxifjzG+GmN8Dai6FzXn211AhbyNdLaQN3vYATgSeGQfzidJOkQYDiVJh6JHyFt+eW0IodOOH4YQTgR+CawEHijw0bLEz5/u0L8PeUGwoG35H+/Q9yz27X7D/I1xigqoxBi/B14E+gJDgY3Ak/twPknSIcLdSiVJh5zETqRdgD8DM0MIzwNzyXvg/MnkPR5iNdAlxvhNgeM+DiG8BlwWQgjA+8AJ5O0e+gl5M435/gJ8DYxPbAqTnejbD/gAaLmX5f818fNXIYQ/AJuAxTHGxQX6PAycD5wLPBZjXIckSXvgzKEk6ZAUY/wY+G9gNNAUGEfecwQvAf4BNI8xLizi0PznCl4AjAcaAmcAK3YYfw159xguIO8Zh+OBFuRtRvO3faj7LeAmoDF59xc+xX+e25hvNnlhFVxSKkkqphDjnm5dkCTp0BBCKA88C5wHXBtjvK+MS9prIYQlQLkYY/OyrkWSdGBw5lCSpIQY41agF/AycG8I4YoyLmmvhBDakzdLObmsa5EkHTicOZQk6SCRCIWNgRFANaCJ9xtKkorLDWkkSTp43Aa0BT4EBhgMJUkl4cyhJEmSJOnQmzmsU6dObNiwYVmXIUmSJEll4r333vs+xlh3x/ZSC4chhMrAPKBS4jzPxRhHhRAaAU8D6cB7QL8Y45YQQiXgceAkYBXQK8a4PDHWCPK2Ft8GXBVjfCXR3gmYCJQD/jfGePee6mrYsCELFxa1M7kkSZIkHfxCCJ8X1V6au5VuBtrHGP+bvIf+dgohtAF+BdwXY2xC3gOGL0n0vwRYnWi/L9GPEEILoDdwHNAJeDCEUC6EUA54AOhM3o5sfRJ9JUmSJEklVGrhMObZkHhbIfGKQHvguUT7Y+Q9Swqga+I9ic/PDCGERPvTMcbNMcbPyHuo78mJ1ycxxk9jjFvIm43sWlrXI0mSJEkHs1J9zmFihu994FtgFvBPYE3iOVIA2UCDxO8NgC8h+ZypteQtPU2273DMrtolSZIkSSVUqhvSxBi3ASeEEGoC04DmpXm+XQkhDAYGAxx55JFlUYIkSZJK4N///jfZ2dls2rSprEuRDliVK1cmMzOTChUqFKv/ftmtNMa4JoQwB/gJUDOEUD4xO5gJrEh0WwEcAWSHEMoDNcjbmCa/PV/BY3bVvuP5HwYeBsjKyvLZHZIkST9y2dnZVK9enYYNG5J3p5GkkogxsmrVKrKzs2nUqFGxjim1ZaUhhLqJGUNCCFWADsBSYA7QI9FtADA98fuMxHsSn8+OeQ9hnAH0DiFUSux02hR4B3gXaBpCaBRCqEjepjUzSut6JEmStP9s2rSJ9PR0g6G0l0IIpKenl2j2vTRnDjOAxxK7iqYAU2OML4UQPgSeDiHcCSwCHkn0fwR4IoTwCZBDXtgjxrgkhDAV+BDYCgxJLFclhDAUeIW8R1k8GmNcUorXI0mSpP3IYCjtm5L+HSq1cBhj/DvQqoj2T8nbaXTH9k1Az12MdRdwVxHtLwMv73OxkiRJknSIK9XdSiVJkiRJBwbDoSRJknQIGj16NC+++OI+jzNhwgSmTJmy7wWpzBkOJUmSpEPQmDFjDIcqxHAoSZIkSTIcSpIkSQebTZs2MXr0aJo1a0Zqaio1a9akZcuW3HDDDSxfvjy5i+Vjjz1GCCH5yvfMM8/QpUsXjjzySCpVqkSdOnU477zz+Pvf/17oPCEEPv/8c954441C4yxfvjz5+cCBA3eqb8qUKYQQmDt3brItJyeH4cOH07hxYypXrkx6ejonnXQS99xzzw/+/ahopfkoC0mSJEllYMiQITz66KP079+fa6+9lq1bt/KPf/yD2bNnM3r0aJ544gn69evHaaedxuDBg3c6/v777yc9PZ3Bgwdz+OGH889//pOHH36YU089lb/97W80bdoUgCeeeILhw4dTp04dbrnlluTxdevWLXHNPXv2ZN68eVx++eUcf/zx5ObmsnTpUubOncsNN9yw91+Gis1wKEmSJB1kpk2bRufOnXnssceK/PzCCy+kX79+HH300Vx44YU7ff7nP/+ZqlWrFmrr378/J5xwAvfddx8PPvhgcpxbb72VevXqFTlOca1du5bZs2dzxRVX8Jvf/Gavx9G+cVmpJEmSdJCpUaMGS5YsYfHixXt1fH4wjDGybt06vv/+e+rWrUuzZs1YsGDBD1kqAFWqVKFSpUosWLAguSRV+5/hUJIkSTrITJgwgdWrV9OyZUsaN27MpZdeyvTp09m+fXuxjl+0aBHnnnsu1atXp0aNGtStW5e6devywQcfsHr16h+83ooVKzJhwgQWL15Mo0aNOO644xg2bBivv/76D34u7ZrhUJIkSTrIdO3aleXLl/PEE0/Qvn17Xn/9dc477zzatWvHli1bdnvsF198wemnn86iRYsYOXIk06ZN49VXX2XWrFkcd9xxxQ6Yu7N169ad2i6//HKWL1/O5MmTOfHEE3nuuef46U9/Su/evff5fCoe7zmUJEmSDkK1a9fmwgsv5MILLyTGyM0338y4ceOYPn06PXv23OVx06ZNY8OGDcyYMYMzzjij0GerVq2iUqVKhdoK7nJaVA05OTk7tX/66adF9s/IyODSSy/l0ksvZdu2bfTr14+nnnqK6667jtatW+/ucvUDcOZQkiRJOohs27aNNWvWFGoLIdCqVSuAZFirVq1akcGtXLlyQN79hgVNnjyZr7/+eqf+uxoH4JhjjmH+/Pls3Lgx2bZ69Wp+97vfFeq3cePGQn3y6zj++OML1azS5cyhJEmSdBBZv349GRkZdOnShVatWnHYYYfx2WefMWnSJGrVqsXPfvYzANq0acNrr73Gr371K4488khCCPTu3ZvOnTuTmppKv379GDp0KLVq1eKtt97i5ZdfpnHjxjstCW3Tpg2PPPIII0eO5NhjjyUlJYWf/exnVK1alaFDh3LhhRfSvn17+vXrx5o1a5g8eTJHHXVUoaC5bNky/ud//odu3brxX//1X9SqVYulS5cyadIkGjVqxGmnnbZfv8NDleFQkiRJOoikpqZyzTXX8Prrr/Paa6+xYcOGZFgcMWIE9evXB+DBBx9kyJAh3HXXXaxfvx6A3r1707hxY/70pz/xi1/8grFjx1KuXDlOPfVU3njjDYYOHbrTbqJ33XUXOTk5PPDAA6xZs4YYI5999hlVq1blggsu4KuvvuL+++/n2muv5eijj+a2224jJSWl0K6nRxxxBBdffDFz5szhxRdfZPPmzTRo0IBBgwZx0003kZqaut++v0NZ2HG6+GCXlZUVFy5cWNZlSJIkaTeWLl3KscceW9ZlSAe8ov4uhRDeizFm7djXew4lSZIkSYZDSZIkSZLhUJIkSZKE4VCSJEmShOFQkiRJkoThUJIkSZKE4VCSJEmSBJQv6wIOFNf96fGyLmEn4zv3L+sSJEmSJB0knDmUJEmSduH222+nQYMGpKSkMHDgwP167nHjxjF37tyd2kMI3H///fu1loIGDhxIVtZOz0/XQcCZQ0mSJKkICxcuZNSoUYwdO5Z27dpx2GGH7dfzjxs3jqFDh9KuXbtC7fPnz6dRo0b7tRYdGgyHkiRJUhE++ugjAIYMGUJaWloZV/Mfbdq0KesSdJByWakkSZK0g4EDB9KvXz8AatSoQQiBKVOmEEJgw4YNhfo2bNiQ66+/Pvm+Xbt29OjRgyeffJImTZqQlpZG586dyc7OLnRcbm4uN954I0cddRSVKlWiUaNGjBgxIjnmqlWrGDNmDCEEQgjJJaZFLSu9//77adq0KZUqVaJJkybcd999hT4fPXo0derUYdGiRbRp04bU1FRatWrFm2++Wajf448/Ttu2balduza1atXijDPOYOHChXv/ReqA4syhJEmSfvR+6M0B97Sx38iRIzniiCO48847mT17NlWqVOGdd94p9vgLFizgq6++Yvz48eTm5nL11VczePBgXn75ZQBijHTt2pX58+czcuRITjrpJFasWJEMa9OmTeOMM86gR48eXHrppQC0aNGiyHNNnjyZYcOGce2119KxY0fmzJnDddddx+bNm7n55puT/TZu3MiAAQMYPnw4hx9+OGPGjKF79+58/vnnpKamArB8+XL69+9P48aN2bJlC0899RSnnXYaS5Ys4eijjy729evAZDiUJEmSdtC4cWMaN24MQOvWralWrVpymWlxrFu3jpkzZ1KrVi0Avv76a4YPH05ubi5VqlTh1VdfZdasWUyfPp0uXbokj+vfPy+0tmrVivLly5OZmbnbZaTbt29n9OjRDBw4kPHjxwNw1llnsXbtWn75y19yzTXXULlyZSBvpnLChAm0b98egIyMDFq1asW8efPo1KkTALfddluhsTt06MA777zD73//+0Kf6eDkslJJkiTpB9a6detkMIT/zPqtWLECgNmzZ1O7du1CwXBvZGdn89VXX9GzZ89C7b169WLdunV88MEHybaKFSsW2twmv6aCy12XLl1Kt27dqFevHuXKlaNChQp8/PHHLFu2bJ/q1IHBmUNJkiTpB1azZs1C7ytWrAjApk2bAFi1ahUZGRn7fJ6VK1cCUK9evULt+e9zcnKSbdWrVycl5T9zQzvWtH79es466yzq1avHvffey1FHHUXlypW59NJLk310cDMcSpIkScWQvzxzy5YthdpXr15d4rHS09OTwW5f5AfMb7/9tlD7N998A0Dt2rWLPdb8+fPJzs5m1qxZNG/ePNm+du3afa5TBwaXlUqSJEnFkJmZCeQtvcy3YMEC1q1bV+KxzjzzTHJycnjppZd22adixYp7nLHLzMykfv36PPvss4Xap06dSlpaGi1btix2Tbm5uQBUqlQp2fb222+zfPnyYo+hA5szh5IkSVIxnHzyyTRo0ICrrrqKO+64g5ycHMaNG7dXz0Ds0KEDHTt2pG/fvtx2222ceOKJrFy5knnz5vHQQw8B0Lx5c2bOnEmnTp2oVq0azZo1o3r16oXGSUlJYfTo0Vx22WWkp6fToUMH3njjDSZNmsTYsWOTs53F0aZNG6pVq8agQYO48cYbyc7OZvTo0TRo0KDE16cDk+FQkiRJP3p7evTE/lCxYkWmTZvGlVdeSY8ePWjWrBmTJk3iggsuKPFYIQSmTZvGyJEjmTBhAt999x3169enb9++yT733HMPQ4YM4ZxzzmHjxo3MmTOn0IYy+QYNGsSmTZuYOHEiEydOJDMzk/HjxzN8+PAS1VSvXj2effZZrr/+erp27UrTpk357W9/y7hx40p8fTowhRhjWdewX2VlZcW9eZDnD/1snR/Cj+F/JCVJkkrD0qVLOfbYY8u6DOmAV9TfpRDCezHGrB37es+hJEmSJMlwKEmSJEkyHEqSJEmSMBxKkiRJkjAcSpIkSZIwHEqSJEmSMBxKkiRJkjAcSpIkST9q06dP59hjj6VixYo0bNhwv59/6tSpTJkyZaf2du3a0aNHj/1eT74pU6YQQmDDhg1lVsPBpnxZFyBJkiSpaNu2baN///507tyZyZMnU7Vq1f1ew9SpU/n+++8ZOHBgofYHH3yQChUq7Pd6VHoMh5IkSdKP1MqVK1m3bh19+/albdu2ZV1OIS1atCjrEvQDc1mpJEmSVISBAweSlZXFrFmzOP7446latSpt27ZlyZIlhfpt3LiRq666isMPP5zKlSvTunVrXn311UJ98pdgPvnkkzRp0oS0tDQ6d+5Mdnb2Ls8/ZcoUjjjiCAC6du1KCIHRo0ezfPlyQgi89NJLRdabb/To0dSpU4dFixbRpk0bUlNTadWqFW+++eZO55o8eTItW7akcuXK1KtXjx49erB27VoGDhzI888/zxtvvEEIIVlDwWsqaPbs2ZxyyinJca688spCyz7nzp1LCIG5c+fSs2dPqlWrxtFHH82DDz5YaJz58+fTpUsXMjIyqFq1KieccAJ/+MMfdvld6YfhzKEkSZJ+9L6ddOMPOt5hV4wrVr8vvviCG264gVtuuYUqVapw/fXX06tXLz744ANCCAAMGjSIGTNmMHbsWJo0acLkyZM555xzmDNnTqHZvgULFvDVV18xfvx4cnNzufrqqxk8eDAvv/xykec+55xzeOGFF+jevTu//vWvOfXUU8nMzGTr1q3Fvs6NGzcyYMAAhg8fzuGHH86YMWPo3r07n3/+OampqQDceeed3HbbbVx55ZXcc889bNy4kZkzZ7JhwwZGjhzJF198wZo1a5IBLjMzs8hzLVmyhE6dOtGhQweef/55vvzyS26++WY+/fRT/vznPxfqO2jQIAYMGMDgwYN56qmnGDJkCFlZWZx88skAfP7555x66qlcfvnlVK5cmbfeeouLLrqIlJQU+vTpU+zrV8kYDiVJkqRdyMnJ4a233qJp06YAbN++nW7duvHxxx/TvHlzli5dylNPPcXvfvc7BgwYAEDHjh05/vjjueOOO3jllVeSY61bt46ZM2dSq1YtAL7++muGDx9Obm4uVapU2encdevWpVWrVgA0a9aMNm3aALB8+fJi15+bm8uECRNo3749ABkZGbRq1Yp58+bRqVMn1qxZw9ixY7nmmmu49957k8d17949+Xvt2rXZvn178vy7cscdd3DUUUcxY8YMypUrlzy2V69ezJ8/n5/85CfJvn369OHWW28F8mYg//jHP/LCCy8kw2Hv3r2TfWOMnH766WRnZzN58mTDYSlyWakkSZK0Cw0bNkwGQ/jPfXb5y0HfffddYoz07Nkz2SclJYWePXvyl7/8pdBYrVu3TgbDgmOtWLGi1OqvWLEi7dq12+mc+fXPnz+f3NxcLrroon0+1zvvvEO3bt2SwRDg5z//OeXLl9/puzjrrLOSv1eoUIGmTZsWWmK7evVqrrrqKo466igqVKhAhQoVePjhh1m2bNk+16ldc+ZQkiRJ2oWaNWsWel+xYkUANm3aBORtGFOtWrXkEs189erVY+PGjWzevJlKlSoVa6zSUL16dVJS/jMftOM5V61aBeTNKO6rlStXUq9evUJt5cqVIz09nZycnELtRX0XBb+HgQMH8te//pWRI0fSokUL0tLSmDRpEtOnT9/nOrVrhkNJkiRpL2VkZLBhwwY2btxYKCB+8803pKamJoPhD6ly5coAbNmypVD76tWrSzxWeno6kBfs6tSps091ZWRk8O233xZq27ZtG6tWraJ27drFHmfTpk289NJLPPDAA1x++eXJ9u3bt+9Tfdozl5VKkiRJe6l169aEEHjuueeSbTFGnnvuuVJ79MRhhx1GhQoVWLp0abJtw4YNvP322yUe6yc/+QlVqlThscce22WfHWf1duWUU05h2rRpbNu2Ldn2wgsvsHXr1hJ9F5s3b2b79u2FgvX69euZMWNGscfQ3nHmUJIkSdpLxx57LH369GHo0KGsX7+exo0bM3nyZD766CMmTZpUKudMSUmha9eu3HfffRx11FHUrFmT8ePHF7mpzZ7UrFmTkSNHcsstt7BlyxbOPvtsNm/ezMyZMxk1ahQNGjSgefPmTJ8+nRdffJHMzEzq169P/fr1dxrr1ltvpVWrVpx33nlcccUVZGdnc9NNN9GxY8dCm9HsSY0aNWjdujW33347aWlppKSkcPfdd1OjRg3WrVtX4mtU8RkOJUmS9KNX3EdPlIXJkydz0003cfvtt7NmzRpatmzJSy+9VKoPrb///vsZPHgwV155JbVq1eKWW27h7bffZvHixSUea8SIEdSuXZuJEyfy0EMPUatWLU4//XSqV68OwJVXXsmiRYu4+OKLWb16NaNGjUo+67Cg4447jj/96U/84he/oHv37qSlpdGnTx/GjSv5n92TTz7JZZddRv/+/UlPT2fo0KFs3LiR+++/v8RjqfhCjLGsa9ivsrKy4sKFC0t83HV/erwUqtk34zv3L+sSJEmSSsXSpUs59thjy7oM6YBX1N+lEMJ7McasHft6z6EkSZIkyXAoSZIkSTIcSpIkSZIwHEqSJEmSMBxKkiRJkjAcSpIkSZIwHEqSJEmSMBxKkiRJu3T77bfToEEDUlJSGDhw4H4//7hx45g7d+5O7SGEMn0g/MCBA8nK2ukxeT86GzZsIITAlClTyrqUfTZ37lxCCCxevLjUzlG+1EaWJEmSDmALFy5k1KhRjB07lnbt2nHYYYft9xrGjRvH0KFDadeuXaH2+fPn06hRo/1ej8rOiSeeyPz582ncuHGpncNwKEmSJBXho48+AmDIkCGkpaWVcTWFtWnTpqxLOKTl5uZSpUqV/XrOtLS0Pf6572tdLiuVJEmSdjBw4ED69esHQI0aNQghMHfuXKZMmUIIgQ0bNhTq37BhQ66//vrk+3bt2tGjRw+efPJJmjRpQlpaGp07dyY7O7vQcbm5udx4440cddRRVKpUiUaNGjFixIjkmKtWrWLMmDGEEJI1QNHLSu+//36aNm1KpUqVaNKkCffdd1+hz0ePHk2dOnVYtGgRbdq0ITU1lVatWvHmm28W6vf444/Ttm1bateuTa1atTjjjDNYuHDhXn2HWVlZzJo1i+OPP56qVavStm1blixZUqjf9u3bufvuu2nSpAmVKlXimGOO4bHHHttpvOnTp5OVlUXlypU5/PDDufHGG/n3v/9dqM/zzz/PMcccQ5UqVTj99NOTAb+gGTNmcNJJJ1G1alVq1arFKaecwhtvvLHL68hfzvnKK6/QpUsXqlWrxtChQwH44osv6N27N7Vr1yY1NZWOHTvy8ccfJ49dvnw5IQSefPJJ+vXrR/Xq1TnssMMYM2ZMoXN89NFH9O7dmyOOOILU1FSOO+44JkyYwPbt23eqo+Cy0hAC9957L9dccw1169alZcuWu7yO4nDmUJIkST96D/7+Lz/oeFde2Ha3n48cOZIjjjiCO++8k9mzZ1OlShVatGjB8uXLi32OBQsW8NVXXzF+/Hhyc3O5+uqrGTx4MC+//DIAMUa6du3K/PnzGTlyJCeddBIrVqxIhrVp06Zxxhln0KNHDy699FIAWrRoUeS5Jk+ezLBhw7j22mvp2LEjc+bM4brrrmPz5s3cfPPNyX4bN25kwIABDB8+nMMPP5wxY8bQvXt3Pv/8c1JTU4G8QNO/f38aN27Mli1beOqppzjttNNYsmQJRx99dLGvH/LC0w033MAtt9xClSpVuP766+nVqxcffPABIQQAhg0bxmOPPcZtt93GiSeeyKxZs7j44otJT0/n3HPPBWDq1Kn06dOHyy67jLFjx/LPf/6TESNGsH37dn79618D8Le//Y1evXrRrVs3Jk6cyOLFizn//PML1fPPf/6THj16cPXVV3PPPfewadMm3nvvPXJycvZ4LZdccgkXXXQR11xzDZUrVyYnJ4e2bduSnp7Ob3/7W1JTU7n77rv56U9/yrJlywrN4N1www2ce+65PPfcc8ybN48xY8ZQp04dhgwZAsCKFSto1qwZF1xwAdWrV+f9999n1KhR5ObmJv+xYFfuueceTj/9dJ544olCYXJvGA4lSZKkHTRu3Dh5b1fr1q2pVq1aicdYt24dM2fOpFatWgB8/fXXDB8+PLn079VXX2XWrFlMnz6dLl26JI/r378/AK1ataJ8+fJkZmbudjnh9u3bGT16NAMHDmT8+PEAnHXWWaxdu5Zf/vKXyTADeTOVEyZMoH379gBkZGTQqlUr5s2bR6dOnQC47bbbCo3doUMH3nnnHX7/+98X+qw4cnJyeOutt2jatGlyvG7duvHxxx/TvHlzPvnkEyZNmsTvfvc7BgwYAMBPf/pTVq5cyZgxYzj33HOJMXLDDTfQv39/HnzwweTYlSpVYsiQIYwYMYL09HTuvvtujjnmGKZOnUoIgc6dOz+9DwoAACAASURBVLNlyxZuvfXW5DGLFi2ievXq3HPPPcm2s88+u1jX0rNnT+64447k+5EjR/Kvf/2L999/n9q1awNw6qmn0rBhQx599NFk8AM47rjjeOihhwDo2LEj3377LWPHjuWKK64gJSWFM888kzPPPBPI+0eDtm3bsnHjRiZPnrzHcJiRkcEzzzxTrGvYE5eVSpIkSaWgdevWyWAI/5n1W7FiBQCzZ8+mdu3ahYLh3sjOzuarr76iZ8+ehdp79erFunXr+OCDD5JtFStWLLS5TX5NBZe7Ll26lG7dulGvXj3KlStHhQoV+Pjjj1m2bFmJa2vYsGEyGBZ1vtdff52UlBS6devG1q1bk68zzzyT999/n23btrFs2TK++OILzj///EJ92rdvz6ZNm5LLLN955x26dOmSnJEE6N69e6F6WrZsydq1axkwYACvvvoq//rXv4p9Leecc06h96+99hodOnQgLS0tWVP16tU56aSTdlqG261bt0Lvu3fvzldffZX8HjZt2sSoUaOSS2srVKjALbfcwmeffcbWrVt3W1dxw21xGA4lSZKkUlCzZs1C7ytWrAjkBQGAVatWkZGRsc/nWblyJQD16tUr1J7/vuCSyerVq5OS8p8IsGNN69ev56yzzuLLL7/k3nvv5c033+Tdd9/lv//7v5N9SmJP38H333/Ptm3bqFGjBhUqVEi+Bg4cyNatW1m5ciXff/89kBeCCvbJ3631yy+/BPJmZnfcUXbH982aNWP69Ol8+umnnH322dSpU4e+ffvy3Xff7fFadvx+v//+e5555plCNVWoUIE5c+Yka9pVHfnv8//sbrrpJn79618nlx2/++67yRnPPX3vO9a1L1xWKkmSJBVT/vLMLVu2FGpfvXp1icdKT09PhoN9kR8wv/3220Lt33zzDUByyWNxzJ8/n+zsbGbNmkXz5s2T7WvXrt3nOotSu3Ztypcvz1tvvVUotOY77LDDWL9+PQAPP/wwrVq12qlPfkg8/PDDd/oOdnwPeTOA55xzDmvXrmXmzJlcc801DBs2jKeffnq3tRackcyvvUuXLowcOXKnvtWrV99tHfnv8//snn32WYYNG8aNN96Y7DNz5szd1rOruvaFM4eSJElSMWVmZgJ5Sy/zLViwgHXr1pV4rDPPPJOcnBxeeumlXfapWLHiHmeOMjMzqV+/Ps8++2yh9qlTp5KWllaiHSxzc3OBvPv58r399tsl2oinJNq3b8+2bdtYu3YtWVlZO70qVqxIs2bNaNCgAcuXLy+yT3p6OpC3jHfGjBnEGJPjv/DCC7s8d40aNejbty/dunXjww8/LHHtZ555JkuWLOG4447bqaZmzZoV6jtt2rRC71944QUyMjKS/z3l5uYW+s63bdu2x7BaGpw5lCRJkorp5JNPpkGDBlx11VXccccd5OTkMG7cuL16DmKHDh3o2LEjffv2Te7UuXLlSubNm5fcvKR58+bMnDmTTp06Ua1aNZo1a7bTrFRKSgqjR4/msssuIz09nQ4dOvDGG28wadIkxo4dm5ztLI42bdpQrVo1Bg0axI033kh2djajR4+mQYMGJb6+4mjWrBmXX345vXv35sYbbyQrK4tNmzaxZMkSli1bxv/+7/+SkpLC+PHj6devH+vWraNz585UrFiRTz/9lBdffJHnnnuO1NRUbrrpJk455RTOP/98LrnkEhYvXswjjzxS6HwPPfQQ8+fPp1OnTtSvX59//OMfPPvss8lNgEri2muv5fe//z3t27dn2LBhNGjQgG+++YY33niDtm3b0qdPn2TfJUuWcNlll/Hzn/+cefPm8cgjjzBx4sTkbGmHDh144IEHaNKkCbVr1+aBBx5g8+bN+/bl7gXDoSRJkn709vToif2lYsWKTJs2jSuvvJIePXrQrFkzJk2axAUXXFDisUIITJs2jZEjRzJhwgS+++476tevT9++fZN97rnnHoYMGcI555zDxo0bmTNnTqENZfINGjSITZs2MXHiRCZOnEhmZibjx49n+PDhJaqpXr16PPvss1x//fV07dqVpk2b8tvf/pZx48aV+PqK64EHHuCYY45h8uTJ3HbbbaSlpdGiRQsuueSSZJ9evXqRlpbG2LFjefTRRylXrhxHH3005557bvI+xqysLJ5++mlGjBjBeeedR1ZWFs888wwnn3xycpzjjz+eGTNmcO2115KTk0NGRgaDBg3i9ttvL3HdderU4a9//Su33HILw4cPZ82aNWRkZNC2bVuOP/74Qn3HjRvHSy+9xM9//nMqV67MyJEjk89KBPjNb37D5ZdfzpAhQ6hSpQoDBgygW7duDB48uMR17YtQcNr1UJCVlRX35iGe1/3p8VKoZt+M71zyf+GQJEk6ECxdupRjjz22rMuQ9sny5ctp1KgRf/zjH5PPbNzfivq7FEJ4L8aYtWNf7zmUJEmSJBkOJUmSJEnecyhJkiRJpaJhw4YcSLfxOXMoSZKkH6UD6f9USz9GJf07ZDiUJEnSj07lypVZtWqVAVHaSzFGVq1aVaJHmbisVJIkST86mZmZZGdn891335V1KdIBq3LlymRmZha7v+FQkiRJPzoVKlSgUaNGZV2GdEhxWakkSZIkyXAoSZIkSTIcSpIkSZIwHEqSJEmSMBxKkiRJkjAcSpIkSZIwHEqSJEmSMBxKkiRJkjAcSpIkSZIwHEqSJEmSMBxKkiRJkjAcSpIkSZIwHEqSJEmSMBxKkiRJkjAcSpIkSZIwHEqSJEmSKMVwGEI4IoQwJ4TwYQhhSQjh6kT76BDCihDC+4nX2QWOGRFC+CSE8HEIoWOB9k6Jtk9CCDcXaG8UQliQaH8mhFCxtK5HkiRJkg5mpTlzuBW4LsbYAmgDDAkhtEh8dl+M8YTE62WAxGe9geOATsCDIYRyIYRywANAZ6AF0KfAOL9KjNUEWA1cUorXI0mSJEkHrVILhzHGlTHGvyV+Xw8sBRrs5pCuwNMxxs0xxs+AT4CTE69PYoyfxhi3AE8DXUMIAWgPPJc4/jHgvNK5GkmSJEk6uO2Xew5DCA2BVsCCRNPQEMLfQwiPhhBqJdoaAF8WOCw70bar9nRgTYxx6w7tkiRJkqQSKvVwGEKoBjwPXBNjXAdMAhoDJwArgfH7oYbBIYSFIYSF3333XWmfTpIkSZIOOKUaDkMIFcgLhn+IMb4AEGP8Jsa4Lca4HZhM3rJRgBXAEQUOz0y07ap9FVAzhFB+h/adxBgfjjFmxRiz6tat+8NcnCRJkiQdREpzt9IAPAIsjTHeW6A9o0C3bsDixO8zgN4hhEohhEZAU+Ad4F2gaWJn0orkbVozI8YYgTlAj8TxA4DppXU9kiRJknQwK7/nLnvtVKAf8EEI4f1E2y/I2230BCACy4HLAGKMS0IIU4EPydvpdEiMcRtACGEo8ApQDng0xrgkMd5NwNMhhDuBReSFUUmSJElSCZVaOIwx/gUIRXz08m6OuQu4q4j2l4s6Lsb4Kf9ZlipJkiRJ2kv7ZbdSSZIkSdKPm+FQkiRJkmQ4lCRJkiQZDiVJkiRJGA4lSZIkSRgOJUmSJEkYDiVJkiRJGA4lSZIkSRgOJUmSJEkYDiVJkiRJGA4lSZIkSRgOJUmSJEkYDiVJkiRJGA4lSZIkSRgOJUmSJEkYDiVJkiRJGA4lSZIkSRgOJUmSJEkYDiVJkiRJGA4lSZIkSRgOJUmSJEkYDiVJkiRJGA4lSZIkSRgOJUmSJEkYDiVJkiRJGA4lSZIkSRgOJUmSJEkYDiVJkiRJGA4lSZIkSRgOJUmSJEkYDiVJkiRJGA4lSZIkSRgOJUmSJEkYDiVJkiRJGA4lSZIkSRgOJUmSJEkYDiVJkiRJGA4lSZIkSRgOJUmSJEkYDiVJkiRJGA4lSZIkSRgOJUmSJEkYDiVJkiRJGA4lSZIkSRgOJUmSJEkYDiVJkiRJGA4lSZIkSRgOJUmSJEkYDiVJkiRJGA4lSZIkSRgOJUmSJEkYDiVJkiRJGA4lSZIkSRgOJUmSJEkYDiVJkiRJGA4lSZIkSRgOJUmSJEkYDiVJkiRJGA4lSZIkSRgOJUmSJEkYDiVJkiRJGA4lSZIkSRgOJUmSJEkYDiVJkiRJGA4lSZIkSRgOJUmSJEkYDiVJkiRJGA4lSZIkSRgOJUmSJEkYDiVJkiRJGA4lSZIkSRgOJUmSJEkYDiVJkiRJGA4lSZIkSRgOJUmSJEkYDiVJkiRJGA4lSZIkSRgOJUmSJEkYDiVJkiRJGA4lSZIkSRgOJUmSJEkYDiVJkiRJGA4lSZIkSRgOJUmSJEkYDiVJkiRJGA4lSZIkSRgOJUmSJEkYDiVJkiRJGA4lSZIkSRgOJUmSJEkYDiVJkiRJGA4lSZIkSRgOJUmSJEkYDiVJkiRJGA4lSZIkSRgOJUmSJEkYDiVJkiRJGA4lSZIkSRgOJUmSJEmUYjgMIRwRQpgTQvgwhLAkhHB1or12CGFWCOEfiZ+1Eu0hhPB/QwifhBD+HkI4scBYAxL9/xFCGFCg/aQQwgeJY/5vCCGU1vVIkiRJ0sGsNGcOtwLXxRhbAG2AISGEFsDNwOsxxqbA64n3AJ2BponXYGAS5IVJYBRwCnAyMCo/UCb6DCpwXKdSvB5JkiRJOmiVWjiMMa6MMf4t8ft6YCnQAOgKPJbo9hhwXuL3rsDjMc9fgZohhAygIzArxpgTY1wNzAI6JT5LizH+NcYYgccLjCVJkiRJKoH9cs9hCKEh0ApYANSLMa5MfPQ1UC/xewPgywKHZSfadteeXUS7JEmSJKmESj0chhCqAc8D18QY1xX8LDHjF/dDDYNDCAtDCAu/++670j6dJEmSJB1wSjUchhAqkBcM/xBjfCHR/E1iSSiJn98m2lcARxQ4PDPRtrv2zCLadxJjfDjGmBVjzKpbt+6+XZQkSZIkHYRKc7fSADwCLI0x3lvgoxlA/o6jA4DpBdr7J3YtbQOsTSw/fQU4K4RQK7ERzVnAK4nP1oUQ2iTO1b/AWJIkSZKkEihfimOfCvQDPgghvJ9o+wVwNzA1hHAJ8DlwfuKzl4GzgU+AjcBFADHGnBDCHcC7iX63xxhzEr9fCUwBqgB/SrwkSZIkSSVUauEwxvgXYFfPHTyziP4RGLKLsR4FHi2ifSHwX/tQpiRJkiSJ/bRbqSRJkiTpx81wKEmSJEkyHEqSJEmSDIeSJEmSJAyHkiRJkiQMh5IkSZIkDIeSJEmSJAyHkiRJkiQMh5IkSZIkDIeSJEmSJAyHkiRJkiQMh5IkSZIkDIeSJEmSJAyHkiRJkiQMh5IkSZIkDIeSJEmSJAyHkiRJkiQMh5IkSZIkDIeSJEmSJAyHkiRJkiQMh5IkSZIkDIeSJEmSJAyHkiRJkiQMh5IkSZIkDIeSJEmSJAyHkiRJkiQMh5IkSZIkDIeSJEmSJAyHkiRJkiQMh5IkSZIkDIeSJEmSJAyHkiRJkiQMh5IkSZIkDIeSJEmSJAyHkiRJkiSgfFkXoL337aQby7qEnRx2xbiyLkGSJEnSXnDmUJIkSZJkOJQkSZIkGQ4lSZIkSRgOJUmSJEkYDiVJkiRJGA4lSZIkSRgOJUmSJEkYDiVJkiRJGA4lSZIkSRgOJUmSJEkYDiVJkiRJGA4lSZIkSRgOJUmSJEkYDiVJkiRJGA4lSZIkSRgOJUmSJEkYDiVJkiRJGA4lSZIkSRgOJUmSJEkYDiVJkiRJGA4lSZIkSRgOJUmSJEkYDiVJkiRJGA4lSZIkSRgOJUmSJEkYDiVJkiRJGA4lSZIkSRgOJUmSJEkYDiVJkiRJGA4lSZIkSRgOJUmSJEkYDiVJkiRJGA4lSZIkSRgOJUmSJEkYDiVJkiRJGA4lSZIkSRgOJUmSJEkYDiVJkiRJGA4lSZIkSRgOJUmSJEkYDiVJkiRJGA4lSZIkSRgOJUmSJEkYDiVJkiRJGA4lSZIkSRgOJUmSJEkYDiVJkiRJGA4lSZIkSRgOJUmSJEkYDiVJkiRJGA4lSZIkSRgOJUmSJEkYDiVJkiRJFDMchhBeL06bJEmSJOnAVH53H4YQKgOpQJ0QQi0gJD5KAxqUcm2SJEmSpP1kt+EQuAy4BqgPvMd/wuE64P5SrEuSJEmStB/tNhzGGCcCE0MIw2KMv9lPNUmSJEmS9rM9zRwCEGP8TQjh/wANCx4TY3y8lOqSJEmSJO1HxQqHIYQngMbA+8C2RHMEDIeSJEmSdBAoVjgEsoAWMcZYmsVIkiRJkspGcZ9zuBg4vDQLkSRJkiSVneLOHNYBPgwhvANszm+MMXYplaokSZIkSftVccPh6NIsQpIkSZJUtoq1rDTG+EZRr90dE0J4NITwbQhhcYG20SGEFSGE9xOvswt8NiKE8EkI4eMQQscC7Z0SbZ+EEG4u0N4ohLAg0f5MCKFiyS5dkiRJkpSvWOEwhLA+hLAu8doUQtgWQli3h8OmAJ2KaL8vxnhC4vVyYvwWQG/guMQxD4YQyoUQygEPAJ2BFkCfRF+AXyXGagKsBi4pzrVIkiRJknZW3JnD6jHGtBhjGlAF+Dnw4B6OmQfkFLOOrsDTMcbNMcbPgE+AkxOvT2KMn8YYtwBPA11DCAFoDzyXOP4x4LxinkuSJEmStIPi7laaFPO8CHTcY+eiDQ0h/D2x7LRWoq0B8GWBPtmJtl21pwNrYoxbd2iXJEmSJO2FYm1IE0LoXuBtCnnPPdy0F+ebBNwBxMTP8cDFezFOiYQQBgODAY488sjSPp0kSZIkHXCKu1vpzwr8vhVYTt5S0BKJMX6T/3sIYTLwUuLtCuCIAl0zE23son0VUDOEUD4xe1iwf1HnfRh4GCArKyuWtG5JkiRJOtgVKxzGGC/6IU4WQsiIMa5MvO0G5O9kOgN4MoRwL1AfaAq8AwSgaQihEXnhrzfQN8YYQwhzgB7k3Yc4AJj+Q9QoSZIkSYei4i4rzQR+A5yaaHoTuDrGmL2bY54C2gF1QgjZwCigXQjhBPKWlS4HLgOIMS4JIUwFPiRvZnJIjHFbYpyhwCtAOeDRGOOSxCluAp4OIdwJLAIeKeY1S5IkSZJ2UNxlpb8DngR6Jt5fmGjrsKsDYox9imjeZYCLMd4F3FVE+8vAy0W0f0rebqaSJEmSpH1U3N1K68YYfxdj3Jp4TQHqlmJdkiRJkqT9qLjhcFUI4cL8B9OHEC4kb1MYSZIkSdJBoLjh8GLgfOBrYCV5G8EMLKWaJEmSJEn7WXHvObwdGBBjXA0QQqgN/Jr98IxCSZIkSVLpK+7M4fH5wRAgxpgDtCqdkiRJkiRJ+1txw2FKCKFW/pvEzGFxZx0lSZIkST9yxQ1444H5IYRnE+97UsRjJyRJkiRJB6ZihcMY4+MhhIVA+0RT9xjjh6VXliRJkiRpfyr20tBEGDQQSpIkSdJBqLj3HEqSJEmSDmKGQ0mSJEmS4VCSJEmSZDiUJEmSJGE4lCRJkiRhOJQkSZIkYTiUJEmSJGE4lCRJkiRhOJQkSfr/7d19sG1lYd/x3y9cjNaYgOFliNjSTjEO2sLIFV8KGTSRAL6grVVTIwTTMEGTmEyoMjUtjokzqcbEISoWDQq+kOg0RJKqSDGIaFAuRLxgVKhiFRWw+IbUVuXpH3sdPVzOgXvknrPPOffzmblz9n72Wns/G9Y9e3/3WmtfACIOAQAAiDgEAAAg4hAAAICIQwAAACIOAQAAiDgEAAAg4hAAAICIQwAAACIOAQAAiDgEAAAg4hAAAICIQwAAACIOAQAAiDgEAAAg4hAAAICIQwAAACIOAQAAiDgEAAAg4hAAAICIQwAAACIOAQAAiDgEAAAg4hAAAICIQwAAACIOAQAAiDgEAAAg4hAAAICIQwAAACIOAQAAiDgEAAAg4hAAAICIQwAAACIOAQAAiDgEAAAg4hAAAICIQwAAACIOAQAAiDgEAAAg4hAAAICIQwAAACIOAQAAiDgEAAAg4hAAAICIQwAAACIOAQAAiDgEAAAg4hAAAICIQwAAACIOAQAAiDgEAAAg4hAAAICIQwAAACIOAQAAiDgEAAAg4hAAAICIQwAAACIOAQAAiDgEAAAg4hAAAICIQwAAACIOAQAAiDgEAAAg4hAAAICIQwAAACIOAQAAiDgEAAAg4hAAAICIQwAAACIOAQAAiDgEAAAg4hAAAICIQwAAACIOAQAAiDgEAAAg4hAAAICIQwAAACIOAQAAiDgEAAAg4hAAAICIQwAAACIOAQAAiDgEAAAgqxiHbc9pe0vbaxeNPbjtxW2vn37uPY237Zltb2j7ibaPWrTOSdPy17c9adH44W23T+uc2bar9VwAAAA2u9Xcc/iWJMfuMHZ6kkvGGAcnuWS6niTHJTl4+nNKkrOSWUwmOSPJY5IckeSMhaCclvm1Revt+FgAAADspFWLwzHGZUlu22H4hCTnTpfPTfL0RePnjZkrkuzV9oAkv5jk4jHGbWOMryW5OMmx020/Oca4Yowxkpy36L4AAABYobU+53D/McaXp8tfSbL/dPkhSb6waLkvTmP3NP7FJcaX1PaUttvabrv11lvv2zMAAADYhOb2hTTTHr+xRo919hhj6xhj67777rsWDwkAALChrHUc3jwdEprp5y3T+E1JHrpouQOnsXsaP3CJcQAAAH4Eax2HFyZZ+MbRk5K8e9H4idO3lj42yTemw08vSnJM272nL6I5JslF023fbPvY6VtKT1x0XwAAAKzQltW647bnJzk6yT5tv5jZt47+YZJ3tv3VJJ9P8qxp8fckOT7JDUnuSHJykowxbmv7+0munJZ7+Rhj4UtuXpDZN6I+IMl7pz8AAAD8CFYtDscYv7TMTT+/xLIjyQuXuZ9zkpyzxPi2JI+8L3MEAABgZm5fSAMAAMD6IQ4BAAAQhwAAAIhDAAAAIg4BAACIOAQAACDiEAAAgIhDAAAAIg4BAACIOAQAACDiEAAAgIhDAAAAIg4BAACIOAQAACDiEAAAgIhDAAAAIg4BAACIOAQAACDiEAAAgIhDAAAAIg4BAACIOAQAACDiEAAAgIhDAAAAIg4BAACIOAQAACDiEAAAgIhDAAAAIg4BAACIOAQAACDiEAAAgIhDAAAAIg4BAACIOAQAACDiEAAAgIhDAAAAIg4BAACIOAQAACDiEAAAgIhDAAAAIg4BAACIOAQAACDiEAAAgIhDAAAAIg4BAACIOAQAACDiEAAAgIhDAAAAIg4BAACIOAQAACDiEAAAgIhDAAAAIg4BAACIOAQAACDiEAAAgIhDAAAAIg4BAACIOAQAACDiEAAAgIhDAAAAIg4BAACIOAQAACDiEAAAgIhDAAAAIg4BAACIOAQAACDiEAAAgIhDAAAAIg4BAACIOAQAACDiEAAAgIhDAAAAIg4BAACIOAQAACDiEAAAgIhDAAAAIg4BAACIOAQAACDiEAAAgIhDAAAAIg4BAACIOAQAACDiEAAAgIhDAAAAIg4BAACIOAQAACDiEAAAgIhDAAAAIg4BAACIOAQAACDiEAAAgIhDAAAAIg4BAACIOAQAACDiEAAAgIhDAAAAIg4BAACIOAQAACDiEAAAgMwpDtve2HZ724+33TaNPbjtxW2vn37uPY237Zltb2j7ibaPWnQ/J03LX9/2pHk8FwAAgM1gnnsOnzDGOGyMsXW6fnqSS8YYBye5ZLqeJMclOXj6c0qSs5JZTCY5I8ljkhyR5IyFoAQAAGBl1tNhpSckOXe6fG6Spy8aP2/MXJFkr7YHJPnFJBePMW4bY3wtycVJjl3rSQMAAGwG84rDkeT9ba9qe8o0tv8Y48vT5a8k2X+6/JAkX1i07henseXG76btKW23td1266237qrnAAAAsGlsmdPjHjnGuKntfkkubvupxTeOMUbbsasebIxxdpKzk2Tr1q277H4BAAA2i7nsORxj3DT9vCXJBZmdM3jzdLhopp+3TIvflOShi1Y/cBpbbhwAAIAVWvM4bPvAtg9auJzkmCTXJrkwycI3jp6U5N3T5QuTnDh9a+ljk3xjOvz0oiTHtN17+iKaY6YxAAAAVmgeh5Xun+SCtguP/44xxvvaXpnknW1/NcnnkzxrWv49SY5PckOSO5KcnCRjjNva/n6SK6flXj7GuG3tngYAAMDmseZxOMb4bJJDlxj/30l+fonxkeSFy9zXOUnO2dVzBAAA2N2sp3/KAgAAgDkRhwAAAIhDAAAAxCEAAAARhwAAAEQcAgAAEHEIAABAxCEAAAARhwAAAEQcAgAAEHEIAABAxCEAAAARhwAAAEQcAgAAEHEIAABAxCEAAAARhwAAACTZMu8JsLm8/m2Xz3sKd/OCXz5y3lMAAIB1z55DAAAAxCEAAADiEAAAgIhDAAAAIg4BAACIOAQAACDiEAAAgIhDAAAAIg4BAACIOAQAACDiEAAAgIhDAAAAIg4BAACIOAQAACDiEAAAgIhDAAAAIg4BAACIOAQAACDiEAAAgIhDAAAAIg4BAACIOAQAACDiEAAAgIhDAAAAIg4BAACIOAQAACDiEAAAgIhDAAAAIg4BAACIOAQAACDJlnlPAFh9t5z14nlPYUn7nfrKeU8BAICJPYcAAADYcwi72u++97x5T+FuXjLvCQAAsO7ZcwgAAIA4BAAAQBwCAAAQcQgAAEDEIQAAABGHAAAARBwCAAAQcQgAAEDEIQAAABGHAAAARBwCAAAQcQgAAEDEIQAAABGHAAAARBwCAAAQcQgAAEDEIQAAAEm2zHsCAMDGdMtZL573FJa036mvnPcUADYkew4BAAAQhwAAAIhDAAAAIg4BAACIOAQAACDiEAAAgIhDAAAAIg4BAACIOAQAACDiEAAAgIhDAAAAIg4BAACIOAQAACDiEAAAgIhDAAAAIg4BAACIOAQAACDiEAAAgIhDAAAAIg4BAACIOAQAACDiEAAAgIhDAAAAkmyZ9wQAdme/+97z5j2Fu3n1cSfOewoAwBzYcwgAAIA9hwDc1S1nvXjeFe1L6wAACuhJREFUU7ib/U595bynAACbnjgE5ub1b7t83lO4mxf88pHzngIAwFyIQwDYANbj+akvmfcEgPtsPf5uce77/DjnEAAAAHsOAQA2G3uD2MjW47nvye5x/vuG33PY9ti2n257Q9vT5z0fAACAjWhDx2HbPZK8LslxSQ5J8kttD5nvrAAAADaejX5Y6RFJbhhjfDZJ2v55khOSfHKuswJgl/LNtqyE7WV9Wo+HCu4Ohwmy6+wOv1s6xtild7iW2j4zybFjjH8/XX9ekseMMX5jh+VOSXLKdPVnk3x6TSe6/u2T5KvzngQbhu2FnWVbYSVsL+ws2worYXtZ2j8ZY+y74+BG33O4U8YYZyc5e97zWK/abhtjbJ33PNgYbC/sLNsKK2F7YWfZVlgJ28vKbOhzDpPclOShi64fOI0BAACwAhs9Dq9McnDbf9r2fkmek+TCOc8JAABgw9nQh5WOMb7X9jeSXJRkjyTnjDGum/O0NiKH3LISthd2lm2FlbC9sLNsK6yE7WUFNvQX0gAAALBrbPTDSgEAANgFxCEAAADikJ3X9qC21857HsxX27dM/8Zo2v5223807zmxfrR9WtvTp8sva3vadPnStr5KfDfU9lfavnbe82B9aPtbbf+h7U27crto+5Flxn/wmsXmtfj1Zhff72733lccAvfFbycRh/zAGOPCMcYfznsewLr1giRPSvLSXXFnbbckyRjj8bvi/tg9LGw33J043MTa/qe2n257edvz257W9rC2V7T9RNsL2u49Lbvc+OFtr2l7TZIXzvUJsWraPrDtf5/+X1/b9tlt/3PbK6frZ7ftDuv8VpKfSfK3bf+27fPbvmbR7b/W9k/W+rmweqZPUD81fRL/mbZvb/sLbT/c9vq2R9zbXqK2Pzat/wdtL2t72KLbLm976No8G35UO36SPr22vGzaO/xf2n5s2j6OWmLdJ7f9u7b7TNvBmW0/0vazi45IaNtXTb97trd99jT+urZPmy5f0Pac6fLz275imtc/tH1j2+vavr/tA9bmvwo7o+0bkvyzJO9Nsvei8bvs3Wt7+/RzuW3h6LYfanthkk8usc5rp/c//yPJfovu9/C2H2x7VduL2h6wBk+b+6DtidN702vavnX6e/6BaeyStv94iXWWe097advXtN2W5EXLbQ+7+3tfcbhJtX10kn+T5NAkxyVZOJzrvCQvGWP8yyTbk5xxL+NvTvKbYwxv2Da3Y5N8aYxx6BjjkUnel+S1Y4xHT9cfkOQpi1cYY5yZ5EtJnjDGeEKSdyZ5ats9p0VOTnLOmj0D1so/T/LqJA+f/vy7JEcmOS3Jf7yXdbckeXuS68cYv5fkz5L8SpK0fViS+48xrlmdabNGtowxjsjsqIIzFt/Q9hlJTk9y/Bjjq9PwAZltP09JsrDH+V8nOSyz169fSPKq6U3bh5IsBOdDkhwyXT4qyWXT5YOTvG6M8YgkX8/sdZB1Yozx65leN5J8bSdWWW5bSJJHJXnRGONhO6zzjCQ/m9n2cWKSxyfJ9Nr0p0meOcY4PLPXp1fcpyfEqmr7iCS/l+SJ0/vQF2X2//Dc6f3q25OcucSqy72nTZL7jTG2Tusttz3s1u99xeHm9a+SvHuM8Z0xxreS/HWSBybZa4zxwWmZc5P8XNufWmZ8r2l84UX3rWs4f9bW9iRPmj71P2qM8Y0kT2j70bbbkzwxySPu6Q7GGLcn+UCSp7R9eJI9xxjbV33mrLXPjTG2jzHuTHJdkkvG7N9E2p7koHtZ978muXaMsfAC/K7Mtpc9kzw/yVtWZ8qsob+cfl6Vu24PT0zykiRPHmMsjoK/GmPcOcb4ZJL9p7Ejk5w/xvj+GOPmJB9M8uhMcdj2kMz2Ft08hcLjkiycb/a5McbHl5kDG89y20KSfGyM8bkl1vm5Ret8KbPXpWQWjI9McnHbj2cWHQeu7vS5j56Y5F0LHyaNMW7L7O/7O6bb35rZNvIDy72nXbTIX0w/l9wevPedfYoL7ObGGJ9p+6gkxyf5g7aXZHYoxdYxxhfavizJ/Xfirt6U2d6jT2X2yRubz/9ddPnORdfvzL2/pnwksw8dXj19cHVH24uTnJDkWUkO3+WzZTV8L3f9cHnx74aF7eH7uev28D8zO5zwYUm2LbF8ktzl0PUdjTFumt64HZvZnsIHZ7bd3D7G+Fbbn97h/r6f2VEPrH8/2Kba/liS++3EOt9e4WM0yXVjjMetcD02l4XtZsntYfods1uz53Dz+nBmh/jdv+1PZHbIzreTfG3ReSDPS/LBaS/RUuNfT/L1tgufyjx3DefPGmr7M0nuGGO8LcmrMjtcJ0m+Om0/y33T27eSPGjhyhjjo0kemtmhhuev3ozZoP4syXuSvLM//DKAN2V2eM+VO+xRYv26Ocl+bX+67Y9nh0POl/H5zA7xPG86VOyefCjJs9vu0XbfzD71/9h02xWZHbJ62bTcadNPNrYb88MPh56WZOH0hHvaFpZz2aJ1DsjsENYk+XSSfds+LpkdZroT2yLz9YEk/3b64CdtH5zZh4zPmW5/bnb4+7/ce9ol7nvJ7cF7X3sON60xxpXTidqfyOyFfHuSbyQ5KckbOvvnBz6b2XlhuYfxk5Oc03Ykef8aPgXW1r/I7FyOO5N8N8mpSZ6e5NokX0ly5TLrnZ3kfW2/NJ13mMzOPTzMG32WMsb44+mwn7e2fe4Y46q234w9zRvGGOO7bV+e2Zv0mzI7UmBn1vtU2+cmeVfbp97DohdkdujYNUlGkhePMb4y3fahJMeMMW5o+/nM9h6Kw43vjUnePX0ByPvyw707S24L06kLy7kgs8MRP5nkfyX5uyQZY/y/6Utvzpx+B21J8prMDo9nHRpjXNf2FUk+2Pb7Sf4+yW8meXPb/5Dk1vzw/epiy72nXXzf97Q97NbvfTs7VYTNqO1PjDFun/5yXJbklDHG1fOeF5tb279J8idjjEvmPRfWv2mv9aVJHj6dxwgAzInDSje3s6eTbK9O8t+EIaup7V5tP5Pk/whDdkbbE5N8NMlLhSEAzJ89hwAAANhzCAAAgDgEAAAg4hAAAICIQwCYi7YHtb12ury17ZnT5aPbPn6+swNgd+TfOQSAORtjbEuybbp6dJLbM/vHngFgzdhzCAAr1PalbT/T9vK257c9re2lbbdOt+/T9sbp8kFtP9T26unP3fYKTnsL/6btQUl+PcnvtP1426Pafq7tntNyP7n4OgDsSvYcAsAKtD08yXOSHJbZ6+jVSa66h1VuSfKkMcZ32h6c5PwkW5dacIxxY9s3JLl9jPFH0+NdmuTJSf5qety/HGN8dxc9HQD4AXsOAWBljkpywRjjjjHGN5NceC/L75nkjW23J3lXkkNW+HhvSnLydPnkJG9e4foAsFPsOQSAXeN7+eGHrvdfNP47SW5Ocuh0+3dWcqdjjA9Ph6YenWSPMca1u2CuAHA39hwCwMpcluTpbR/Q9kFJnjqN35jk8OnyMxct/1NJvjzGuDPJ85LscS/3/60kD9ph7Lwk74i9hgCsInEIACswxrg6yV8kuSbJe5NcOd30R0lObfv3SfZZtMrrk5zU9pokD0/y7Xt5iL9O8oyFL6SZxt6eZO/MzlcEgFXRMca85wAAG1bbl2XRF8is0mM8M8kJY4znrdZjAIBzDgFgHWv7p0mOS3L8vOcCwOZmzyEAAADOOQQAAEAcAgAAEHEIAABAxCEAAAARhwAAACT5/xIMuBWuB0tcAAAAAElFTkSuQmCC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17" name="그룹 16"/>
          <p:cNvGrpSpPr/>
          <p:nvPr/>
        </p:nvGrpSpPr>
        <p:grpSpPr>
          <a:xfrm>
            <a:off x="201728" y="190385"/>
            <a:ext cx="3453722" cy="523220"/>
            <a:chOff x="4874360" y="3097817"/>
            <a:chExt cx="3453722" cy="523220"/>
          </a:xfrm>
        </p:grpSpPr>
        <p:pic>
          <p:nvPicPr>
            <p:cNvPr id="19" name="Picture 5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74360" y="3162300"/>
              <a:ext cx="424734" cy="4247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2" name="文本框 7"/>
            <p:cNvSpPr txBox="1"/>
            <p:nvPr/>
          </p:nvSpPr>
          <p:spPr>
            <a:xfrm>
              <a:off x="5299094" y="3097817"/>
              <a:ext cx="3028988" cy="523220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r>
                <a:rPr lang="ko-KR" altLang="en-US" sz="28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데이터</a:t>
              </a:r>
              <a:r>
                <a:rPr lang="en-US" altLang="ko-KR" sz="28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, </a:t>
              </a:r>
              <a:r>
                <a:rPr lang="ko-KR" altLang="en-US" sz="28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모델</a:t>
              </a:r>
              <a:endParaRPr lang="zh-CN" alt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</p:grp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462" y="1654300"/>
            <a:ext cx="10804631" cy="2797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3" name="文本框 11"/>
          <p:cNvSpPr txBox="1"/>
          <p:nvPr/>
        </p:nvSpPr>
        <p:spPr>
          <a:xfrm>
            <a:off x="625475" y="4831348"/>
            <a:ext cx="103298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Bef>
                <a:spcPct val="0"/>
              </a:spcBef>
            </a:pPr>
            <a:r>
              <a:rPr kumimoji="1"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- </a:t>
            </a:r>
            <a:r>
              <a:rPr kumimoji="1"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총 </a:t>
            </a:r>
            <a:r>
              <a:rPr kumimoji="1"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13</a:t>
            </a:r>
            <a:r>
              <a:rPr kumimoji="1"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개 </a:t>
            </a:r>
            <a:r>
              <a:rPr kumimoji="1" lang="ko-KR" alt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컬럼</a:t>
            </a:r>
            <a:r>
              <a:rPr kumimoji="1"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</a:t>
            </a:r>
            <a:r>
              <a:rPr kumimoji="1"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kumimoji="1"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59,400</a:t>
            </a:r>
            <a:r>
              <a:rPr kumimoji="1"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개 행으로 이루어진 </a:t>
            </a:r>
            <a:r>
              <a:rPr kumimoji="1"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데이터를 모델링에 활용</a:t>
            </a:r>
            <a:endParaRPr kumimoji="1" lang="en-US" altLang="ko-KR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spcBef>
                <a:spcPct val="0"/>
              </a:spcBef>
            </a:pPr>
            <a:r>
              <a:rPr kumimoji="1"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- </a:t>
            </a:r>
            <a:r>
              <a:rPr kumimoji="1"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모델 </a:t>
            </a:r>
            <a:r>
              <a:rPr kumimoji="1"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</a:t>
            </a:r>
            <a:r>
              <a:rPr kumimoji="1" lang="en-US" altLang="ko-KR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RandomForest</a:t>
            </a:r>
            <a:r>
              <a:rPr kumimoji="1"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kumimoji="1"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Classifier </a:t>
            </a:r>
            <a:r>
              <a:rPr kumimoji="1"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다중분류</a:t>
            </a:r>
            <a:endParaRPr kumimoji="1" lang="en-US" altLang="ko-KR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spcBef>
                <a:spcPct val="0"/>
              </a:spcBef>
            </a:pPr>
            <a:r>
              <a:rPr kumimoji="1"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- </a:t>
            </a:r>
            <a:r>
              <a:rPr kumimoji="1" lang="ko-KR" alt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컬럼의</a:t>
            </a:r>
            <a:r>
              <a:rPr kumimoji="1"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수를 줄이고</a:t>
            </a:r>
            <a:r>
              <a:rPr kumimoji="1"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kumimoji="1"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모델링을 새로이 하여 모델의 효율성을 높임</a:t>
            </a:r>
            <a:r>
              <a:rPr kumimoji="1"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  <a:endParaRPr kumimoji="1"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24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9322" y="5165664"/>
            <a:ext cx="243607" cy="2436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51570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🤖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15" name="그룹 14"/>
          <p:cNvGrpSpPr/>
          <p:nvPr/>
        </p:nvGrpSpPr>
        <p:grpSpPr>
          <a:xfrm>
            <a:off x="269891" y="223838"/>
            <a:ext cx="3453803" cy="523220"/>
            <a:chOff x="8851919" y="2320577"/>
            <a:chExt cx="3453803" cy="523220"/>
          </a:xfrm>
        </p:grpSpPr>
        <p:pic>
          <p:nvPicPr>
            <p:cNvPr id="16" name="Picture 6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51919" y="2385060"/>
              <a:ext cx="424815" cy="4248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7" name="文本框 7"/>
            <p:cNvSpPr txBox="1"/>
            <p:nvPr/>
          </p:nvSpPr>
          <p:spPr>
            <a:xfrm>
              <a:off x="9276734" y="2320577"/>
              <a:ext cx="3028988" cy="523220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r>
                <a:rPr lang="ko-KR" altLang="en-US" sz="28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서비스 시연</a:t>
              </a:r>
              <a:endParaRPr lang="zh-CN" alt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</p:grpSp>
      <p:sp>
        <p:nvSpPr>
          <p:cNvPr id="5" name="직사각형 4">
            <a:hlinkClick r:id="rId4"/>
          </p:cNvPr>
          <p:cNvSpPr/>
          <p:nvPr/>
        </p:nvSpPr>
        <p:spPr>
          <a:xfrm>
            <a:off x="2624494" y="343804"/>
            <a:ext cx="37091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https://waterpointtt.herokuapp.com/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00787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71451" y="219983"/>
            <a:ext cx="3453803" cy="523220"/>
            <a:chOff x="4459605" y="3012011"/>
            <a:chExt cx="3453803" cy="523220"/>
          </a:xfrm>
        </p:grpSpPr>
        <p:sp>
          <p:nvSpPr>
            <p:cNvPr id="3" name="文本框 7"/>
            <p:cNvSpPr txBox="1"/>
            <p:nvPr/>
          </p:nvSpPr>
          <p:spPr>
            <a:xfrm>
              <a:off x="4884420" y="3012011"/>
              <a:ext cx="3028988" cy="523220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r>
                <a:rPr lang="ko-KR" altLang="en-US" sz="28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결론 및 한계점</a:t>
              </a:r>
              <a:endParaRPr lang="zh-CN" alt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  <p:pic>
          <p:nvPicPr>
            <p:cNvPr id="4" name="Picture 9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59605" y="3084114"/>
              <a:ext cx="424815" cy="4248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761" y="1609931"/>
            <a:ext cx="853494" cy="8534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1984840" y="1513458"/>
            <a:ext cx="9456311" cy="10464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주제 변경</a:t>
            </a:r>
            <a:r>
              <a:rPr lang="en-US" altLang="ko-KR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(2), </a:t>
            </a:r>
            <a:r>
              <a:rPr lang="ko-KR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자잘한 컴퓨터 이슈로 시간 부족</a:t>
            </a:r>
            <a:endParaRPr lang="en-US" altLang="ko-KR" sz="2000" b="1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- 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새로운 주제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새로운 데이터로 완성하지 못함</a:t>
            </a:r>
            <a:endParaRPr lang="en-US" altLang="ko-KR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- 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웹 </a:t>
            </a:r>
            <a:r>
              <a:rPr lang="ko-KR" altLang="en-US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스크레이핑이나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open API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를 통한 데이터 수집을 시도하지 못함</a:t>
            </a:r>
            <a:endParaRPr lang="en-US" altLang="ko-KR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761" y="2816467"/>
            <a:ext cx="951650" cy="95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1984840" y="2769072"/>
            <a:ext cx="9456311" cy="10464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Mysql</a:t>
            </a:r>
            <a:r>
              <a:rPr lang="en-US" altLang="ko-KR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en-US" altLang="ko-KR" sz="20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LightGBM</a:t>
            </a:r>
            <a:r>
              <a:rPr lang="en-US" altLang="ko-KR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CSS,</a:t>
            </a:r>
            <a:r>
              <a:rPr lang="ko-KR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en-US" altLang="ko-KR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HTML, JS</a:t>
            </a:r>
            <a:r>
              <a:rPr lang="ko-KR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에 대한 이해</a:t>
            </a: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및 역량 부족</a:t>
            </a:r>
            <a:endParaRPr lang="en-US" altLang="ko-KR" sz="2000" b="1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- 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웹 서비스를 잘 꾸미지 못함</a:t>
            </a:r>
            <a:endParaRPr lang="en-US" altLang="ko-KR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- </a:t>
            </a:r>
            <a:r>
              <a:rPr lang="en-US" altLang="ko-KR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Mysql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을 통한 메타베이스 연결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en-US" altLang="ko-KR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LightGBM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설치 오류로 인한 </a:t>
            </a:r>
            <a:r>
              <a:rPr lang="ko-KR" altLang="en-US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피클링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실패 등 끝내 해결하지 못한 오류</a:t>
            </a:r>
            <a:endParaRPr lang="en-US" altLang="ko-KR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6" name="AutoShape 5" descr="🙂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0246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761" y="4108526"/>
            <a:ext cx="951650" cy="95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1984840" y="4061131"/>
            <a:ext cx="9456311" cy="10464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데이터 수집부터 모델링</a:t>
            </a:r>
            <a:r>
              <a:rPr lang="en-US" altLang="ko-KR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20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대쉬보드</a:t>
            </a:r>
            <a:r>
              <a:rPr lang="ko-KR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및 서비스 배포까지</a:t>
            </a:r>
            <a:endParaRPr lang="en-US" altLang="ko-KR" sz="2000" b="1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- 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하나도 모르던 수많은 프로그램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수많은 오류들을 거쳐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/>
            </a:r>
            <a:b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</a:b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  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결국 </a:t>
            </a:r>
            <a:r>
              <a:rPr lang="en-US" altLang="ko-KR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heroku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배포까지 완료함 </a:t>
            </a:r>
            <a:endParaRPr lang="en-US" altLang="ko-KR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50033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</p:tagLst>
</file>

<file path=ppt/theme/theme1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1">
      <a:majorFont>
        <a:latin typeface="Calibri Light"/>
        <a:ea typeface="경기천년제목 Medium"/>
        <a:cs typeface=""/>
      </a:majorFont>
      <a:minorFont>
        <a:latin typeface="Calibri"/>
        <a:ea typeface="경기천년제목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1137</TotalTime>
  <Words>395</Words>
  <Application>Microsoft Office PowerPoint</Application>
  <PresentationFormat>사용자 지정</PresentationFormat>
  <Paragraphs>66</Paragraphs>
  <Slides>10</Slides>
  <Notes>5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1" baseType="lpstr">
      <vt:lpstr>第一PPT，www.1ppt.com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第一PPT，www.1ppt.com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粒子点线</dc:title>
  <dc:creator>第一PPT</dc:creator>
  <cp:keywords>www.1ppt.com</cp:keywords>
  <dc:description>www.1ppt.com</dc:description>
  <cp:lastModifiedBy>Lenovo</cp:lastModifiedBy>
  <cp:revision>159</cp:revision>
  <dcterms:created xsi:type="dcterms:W3CDTF">2018-09-11T09:25:00Z</dcterms:created>
  <dcterms:modified xsi:type="dcterms:W3CDTF">2022-11-03T06:11:52Z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2052-11.1.0.8661</vt:lpwstr>
  </property>
</Properties>
</file>